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3" r:id="rId1"/>
    <p:sldMasterId id="2147483765" r:id="rId2"/>
  </p:sldMasterIdLst>
  <p:notesMasterIdLst>
    <p:notesMasterId r:id="rId19"/>
  </p:notesMasterIdLst>
  <p:sldIdLst>
    <p:sldId id="1952" r:id="rId3"/>
    <p:sldId id="1948" r:id="rId4"/>
    <p:sldId id="1949" r:id="rId5"/>
    <p:sldId id="1950" r:id="rId6"/>
    <p:sldId id="1951" r:id="rId7"/>
    <p:sldId id="1932" r:id="rId8"/>
    <p:sldId id="1933" r:id="rId9"/>
    <p:sldId id="1938" r:id="rId10"/>
    <p:sldId id="1941" r:id="rId11"/>
    <p:sldId id="1945" r:id="rId12"/>
    <p:sldId id="1953" r:id="rId13"/>
    <p:sldId id="261" r:id="rId14"/>
    <p:sldId id="1934" r:id="rId15"/>
    <p:sldId id="1935" r:id="rId16"/>
    <p:sldId id="1937" r:id="rId17"/>
    <p:sldId id="1946" r:id="rId18"/>
  </p:sldIdLst>
  <p:sldSz cx="16256000" cy="9144000"/>
  <p:notesSz cx="7010400" cy="9236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8E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EFF1F3"/>
          </a:solidFill>
        </a:fill>
      </a:tcStyle>
    </a:band2H>
    <a:firstCo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Col>
    <a:la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88" autoAdjust="0"/>
    <p:restoredTop sz="72392" autoAdjust="0"/>
  </p:normalViewPr>
  <p:slideViewPr>
    <p:cSldViewPr snapToGrid="0">
      <p:cViewPr varScale="1">
        <p:scale>
          <a:sx n="47" d="100"/>
          <a:sy n="47" d="100"/>
        </p:scale>
        <p:origin x="90" y="390"/>
      </p:cViewPr>
      <p:guideLst/>
    </p:cSldViewPr>
  </p:slideViewPr>
  <p:outlineViewPr>
    <p:cViewPr>
      <p:scale>
        <a:sx n="33" d="100"/>
        <a:sy n="33" d="100"/>
      </p:scale>
      <p:origin x="0" y="0"/>
    </p:cViewPr>
  </p:outlineViewPr>
  <p:notesTextViewPr>
    <p:cViewPr>
      <p:scale>
        <a:sx n="1" d="1"/>
        <a:sy n="1" d="1"/>
      </p:scale>
      <p:origin x="0" y="-966"/>
    </p:cViewPr>
  </p:notesTextViewPr>
  <p:sorterViewPr>
    <p:cViewPr varScale="1">
      <p:scale>
        <a:sx n="100" d="100"/>
        <a:sy n="100" d="100"/>
      </p:scale>
      <p:origin x="0" y="-59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xfrm>
            <a:off x="427038" y="692150"/>
            <a:ext cx="6156325" cy="3463925"/>
          </a:xfrm>
          <a:prstGeom prst="rect">
            <a:avLst/>
          </a:prstGeom>
        </p:spPr>
        <p:txBody>
          <a:bodyPr lIns="92830" tIns="46415" rIns="92830" bIns="46415"/>
          <a:lstStyle/>
          <a:p>
            <a:endParaRPr/>
          </a:p>
        </p:txBody>
      </p:sp>
      <p:sp>
        <p:nvSpPr>
          <p:cNvPr id="72" name="Shape 72"/>
          <p:cNvSpPr>
            <a:spLocks noGrp="1"/>
          </p:cNvSpPr>
          <p:nvPr>
            <p:ph type="body" sz="quarter" idx="1"/>
          </p:nvPr>
        </p:nvSpPr>
        <p:spPr>
          <a:xfrm>
            <a:off x="934720" y="4387136"/>
            <a:ext cx="5140960" cy="4156234"/>
          </a:xfrm>
          <a:prstGeom prst="rect">
            <a:avLst/>
          </a:prstGeom>
        </p:spPr>
        <p:txBody>
          <a:bodyPr lIns="92830" tIns="46415" rIns="92830" bIns="46415"/>
          <a:lstStyle/>
          <a:p>
            <a:endParaRPr/>
          </a:p>
        </p:txBody>
      </p:sp>
    </p:spTree>
  </p:cSld>
  <p:clrMap bg1="lt1" tx1="dk1" bg2="lt2" tx2="dk2" accent1="accent1" accent2="accent2" accent3="accent3" accent4="accent4" accent5="accent5" accent6="accent6" hlink="hlink" folHlink="folHlink"/>
  <p:notesStyle>
    <a:lvl1pPr defTabSz="457200" latinLnBrk="0">
      <a:defRPr>
        <a:latin typeface="+mn-lt"/>
        <a:ea typeface="+mn-ea"/>
        <a:cs typeface="+mn-cs"/>
        <a:sym typeface="Arial"/>
      </a:defRPr>
    </a:lvl1pPr>
    <a:lvl2pPr indent="228600" defTabSz="457200" latinLnBrk="0">
      <a:defRPr>
        <a:latin typeface="+mn-lt"/>
        <a:ea typeface="+mn-ea"/>
        <a:cs typeface="+mn-cs"/>
        <a:sym typeface="Arial"/>
      </a:defRPr>
    </a:lvl2pPr>
    <a:lvl3pPr indent="457200" defTabSz="457200" latinLnBrk="0">
      <a:defRPr>
        <a:latin typeface="+mn-lt"/>
        <a:ea typeface="+mn-ea"/>
        <a:cs typeface="+mn-cs"/>
        <a:sym typeface="Arial"/>
      </a:defRPr>
    </a:lvl3pPr>
    <a:lvl4pPr indent="685800" defTabSz="457200" latinLnBrk="0">
      <a:defRPr>
        <a:latin typeface="+mn-lt"/>
        <a:ea typeface="+mn-ea"/>
        <a:cs typeface="+mn-cs"/>
        <a:sym typeface="Arial"/>
      </a:defRPr>
    </a:lvl4pPr>
    <a:lvl5pPr indent="914400" defTabSz="457200" latinLnBrk="0">
      <a:defRPr>
        <a:latin typeface="+mn-lt"/>
        <a:ea typeface="+mn-ea"/>
        <a:cs typeface="+mn-cs"/>
        <a:sym typeface="Arial"/>
      </a:defRPr>
    </a:lvl5pPr>
    <a:lvl6pPr indent="1143000" defTabSz="457200" latinLnBrk="0">
      <a:defRPr>
        <a:latin typeface="+mn-lt"/>
        <a:ea typeface="+mn-ea"/>
        <a:cs typeface="+mn-cs"/>
        <a:sym typeface="Arial"/>
      </a:defRPr>
    </a:lvl6pPr>
    <a:lvl7pPr indent="1371600" defTabSz="457200" latinLnBrk="0">
      <a:defRPr>
        <a:latin typeface="+mn-lt"/>
        <a:ea typeface="+mn-ea"/>
        <a:cs typeface="+mn-cs"/>
        <a:sym typeface="Arial"/>
      </a:defRPr>
    </a:lvl7pPr>
    <a:lvl8pPr indent="1600200" defTabSz="457200" latinLnBrk="0">
      <a:defRPr>
        <a:latin typeface="+mn-lt"/>
        <a:ea typeface="+mn-ea"/>
        <a:cs typeface="+mn-cs"/>
        <a:sym typeface="Arial"/>
      </a:defRPr>
    </a:lvl8pPr>
    <a:lvl9pPr indent="1828800" defTabSz="457200" latinLnBrk="0">
      <a:defRPr>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410842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did this calculation more than 2 years ago, for my house.   This allowed me to select a RHEEM heat pump for my house.</a:t>
            </a:r>
          </a:p>
          <a:p>
            <a:r>
              <a:rPr lang="en-US" dirty="0"/>
              <a:t>The RED straight line is the actual gas usage to heat my entire house (measured on left vertical axis in 1000 BTUS per hour).</a:t>
            </a:r>
          </a:p>
          <a:p>
            <a:r>
              <a:rPr lang="en-US" dirty="0"/>
              <a:t>The Green line is the estimated heat required for only the1</a:t>
            </a:r>
            <a:r>
              <a:rPr lang="en-US" baseline="30000" dirty="0"/>
              <a:t>st</a:t>
            </a:r>
            <a:r>
              <a:rPr lang="en-US" dirty="0"/>
              <a:t> floor (and basement).</a:t>
            </a:r>
          </a:p>
          <a:p>
            <a:r>
              <a:rPr lang="en-US" dirty="0"/>
              <a:t>After the heat pump was installed, my actual two balance points were within 2 degrees F of balance points calculated using this chart.</a:t>
            </a:r>
          </a:p>
          <a:p>
            <a:r>
              <a:rPr lang="en-US" dirty="0"/>
              <a:t>This topic of how to measure a house heat loss was covered in slides 26 through 30 of the April 21, 2022 webinar, indexed at</a:t>
            </a:r>
          </a:p>
          <a:p>
            <a:r>
              <a:rPr lang="en-US" dirty="0"/>
              <a:t>https://climate.smiller.org/50x30/building-electrification/All-heat-pump-webinars.html</a:t>
            </a:r>
          </a:p>
          <a:p>
            <a:endParaRPr lang="en-US" dirty="0"/>
          </a:p>
          <a:p>
            <a:endParaRPr lang="en-US" dirty="0"/>
          </a:p>
          <a:p>
            <a:endParaRPr lang="en-US" dirty="0"/>
          </a:p>
        </p:txBody>
      </p:sp>
    </p:spTree>
    <p:extLst>
      <p:ext uri="{BB962C8B-B14F-4D97-AF65-F5344CB8AC3E}">
        <p14:creationId xmlns:p14="http://schemas.microsoft.com/office/powerpoint/2010/main" val="149939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Proposals from  the vendors for replacement of Ken’s furnace and A/C</a:t>
            </a:r>
          </a:p>
          <a:p>
            <a:r>
              <a:rPr lang="en-US" dirty="0"/>
              <a:t>This chart provides the balance points.  At ambient temperatures below the balance points, the heat pump is unable to provide sufficient heating, and a supplementary heating source is used-+</a:t>
            </a:r>
          </a:p>
          <a:p>
            <a:r>
              <a:rPr lang="en-US" dirty="0"/>
              <a:t>The dotted lines are technical specs for the winning bid- the MITSUBISHI PUZ Hyper heat pump, bid by Chris </a:t>
            </a:r>
            <a:r>
              <a:rPr lang="en-US" dirty="0" err="1"/>
              <a:t>Wisneiwski</a:t>
            </a:r>
            <a:r>
              <a:rPr lang="en-US" dirty="0"/>
              <a:t>, owner of ICS, serving metro NJ-NY area.</a:t>
            </a:r>
          </a:p>
          <a:p>
            <a:endParaRPr lang="en-US" dirty="0"/>
          </a:p>
          <a:p>
            <a:r>
              <a:rPr lang="en-US" dirty="0"/>
              <a:t>The heavy black line is the heat loss of Ken’s house (and the corresponding summer heat gain is also shown on the right).  In this case, the heat required to keep the house cozy is 52K BTUs per hour (calculated by Chris </a:t>
            </a:r>
            <a:r>
              <a:rPr lang="en-US" sz="1800" b="0" dirty="0"/>
              <a:t>Wisniewski, of ICS)</a:t>
            </a:r>
            <a:r>
              <a:rPr lang="en-US" dirty="0"/>
              <a:t>. This line can be either calculated or measured heat loss for the house.  </a:t>
            </a:r>
          </a:p>
          <a:p>
            <a:r>
              <a:rPr lang="en-US" dirty="0"/>
              <a:t>CALCULATED: Typical contractors use “Manual J” software (or equivalent) which requires entering characteristics of the house, including the year of construction, where that year’s building code is an indicator of how tightly the house is built.</a:t>
            </a:r>
          </a:p>
          <a:p>
            <a:r>
              <a:rPr lang="en-US" dirty="0"/>
              <a:t>MEASURED: An accurate alternative is to measure the gas consumption during coldest part of winter.  The thermal energy of gas burned to heat the house is an EXCELLENT measure of the heat required to keep the house at the desire temperature.</a:t>
            </a:r>
          </a:p>
          <a:p>
            <a:r>
              <a:rPr lang="en-US" dirty="0"/>
              <a:t>The “balance point” is the ambient temperature (bottom scale) where the heavy line crosses the maximum spec of the heat pump.</a:t>
            </a:r>
          </a:p>
          <a:p>
            <a:r>
              <a:rPr lang="en-US" dirty="0"/>
              <a:t>On left is the heat strip required, at 10 degrees design point.  Amana and Bosch require MUCH larger heat strip ratings  (a gas furnace would be the fast/easy</a:t>
            </a:r>
            <a:r>
              <a:rPr lang="en-US"/>
              <a:t>/profitable </a:t>
            </a:r>
            <a:r>
              <a:rPr lang="en-US" dirty="0"/>
              <a:t>solution -proposed by MANY/most? HVAC contractors) instead of large heat strip, heavy electrical wire and resulting high electric bills</a:t>
            </a:r>
          </a:p>
          <a:p>
            <a:pPr marL="0" marR="0" lvl="0" indent="0" defTabSz="457200" eaLnBrk="1" fontAlgn="auto" latinLnBrk="0" hangingPunct="1">
              <a:lnSpc>
                <a:spcPct val="100000"/>
              </a:lnSpc>
              <a:spcBef>
                <a:spcPts val="0"/>
              </a:spcBef>
              <a:spcAft>
                <a:spcPts val="0"/>
              </a:spcAft>
              <a:buClrTx/>
              <a:buSzTx/>
              <a:buFontTx/>
              <a:buNone/>
              <a:tabLst/>
              <a:defRPr/>
            </a:pPr>
            <a:r>
              <a:rPr lang="en-US" b="1" dirty="0"/>
              <a:t>One reference to “design temperature</a:t>
            </a:r>
            <a:r>
              <a:rPr lang="en-US" dirty="0"/>
              <a:t>” (identified for each NJ county) is “Energy Star Single-Family New Homes; Energy Star Multifamily New Construction Design Temperature Limit Reference guide (2019 Edition)”</a:t>
            </a:r>
          </a:p>
          <a:p>
            <a:endParaRPr lang="en-US" dirty="0"/>
          </a:p>
          <a:p>
            <a:endParaRPr lang="en-US" dirty="0"/>
          </a:p>
        </p:txBody>
      </p:sp>
    </p:spTree>
    <p:extLst>
      <p:ext uri="{BB962C8B-B14F-4D97-AF65-F5344CB8AC3E}">
        <p14:creationId xmlns:p14="http://schemas.microsoft.com/office/powerpoint/2010/main" val="4025163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425450" y="692150"/>
            <a:ext cx="6159500" cy="3463925"/>
          </a:xfrm>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pPr>
              <a:defRPr b="1"/>
            </a:pPr>
            <a:r>
              <a:rPr lang="en-US" dirty="0"/>
              <a:t>This is an example page from the NEEP web site https://ashp.neep.org</a:t>
            </a:r>
          </a:p>
          <a:p>
            <a:pPr>
              <a:defRPr b="1"/>
            </a:pPr>
            <a:r>
              <a:rPr lang="en-US" dirty="0"/>
              <a:t> which indexes all heat pumps suitable for NJ climate zones 4 and 5.</a:t>
            </a:r>
          </a:p>
          <a:p>
            <a:pPr>
              <a:defRPr b="1"/>
            </a:pPr>
            <a:r>
              <a:rPr lang="en-US" dirty="0"/>
              <a:t>All important specs are identified.  Scrolling down shows graphs of heating and cooling performance.</a:t>
            </a:r>
          </a:p>
          <a:p>
            <a:pPr>
              <a:defRPr b="1"/>
            </a:pPr>
            <a:r>
              <a:rPr lang="en-US" dirty="0"/>
              <a:t>Heat pump models with meet energy star are </a:t>
            </a:r>
            <a:r>
              <a:rPr lang="en-US" dirty="0" err="1"/>
              <a:t>identifiedl</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Ken’s new heat pump (indoor unit)</a:t>
            </a:r>
          </a:p>
          <a:p>
            <a:r>
              <a:rPr lang="en-US" dirty="0"/>
              <a:t>In the rear is a gas-powered water heater.  Heat pump replacements were discussed.  View the recording, and read the Q&amp;A/Chat file for important comments about heat pumps for both space heating and water heating.</a:t>
            </a:r>
          </a:p>
        </p:txBody>
      </p:sp>
    </p:spTree>
    <p:extLst>
      <p:ext uri="{BB962C8B-B14F-4D97-AF65-F5344CB8AC3E}">
        <p14:creationId xmlns:p14="http://schemas.microsoft.com/office/powerpoint/2010/main" val="3946953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Ken’s new Mitsubishi heat pump (outside unit), which replaces the original Air Conditioner.  The heat pump is on stilts to avoid deep snow drift from blocking air flow.</a:t>
            </a:r>
          </a:p>
          <a:p>
            <a:r>
              <a:rPr lang="en-US" dirty="0"/>
              <a:t>Horizontal (rather than vertical) air flow helps prevent snow/ice/debris blocking air flow.</a:t>
            </a:r>
          </a:p>
        </p:txBody>
      </p:sp>
    </p:spTree>
    <p:extLst>
      <p:ext uri="{BB962C8B-B14F-4D97-AF65-F5344CB8AC3E}">
        <p14:creationId xmlns:p14="http://schemas.microsoft.com/office/powerpoint/2010/main" val="2329400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heat pump unit (inside and outside) contains a label with detailed specs.</a:t>
            </a:r>
          </a:p>
        </p:txBody>
      </p:sp>
    </p:spTree>
    <p:extLst>
      <p:ext uri="{BB962C8B-B14F-4D97-AF65-F5344CB8AC3E}">
        <p14:creationId xmlns:p14="http://schemas.microsoft.com/office/powerpoint/2010/main" val="3429440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I will breeze thru quickly, because the material is covered in depth in previous webinars.</a:t>
            </a:r>
          </a:p>
          <a:p>
            <a:endParaRPr lang="en-US" dirty="0"/>
          </a:p>
        </p:txBody>
      </p:sp>
    </p:spTree>
    <p:extLst>
      <p:ext uri="{BB962C8B-B14F-4D97-AF65-F5344CB8AC3E}">
        <p14:creationId xmlns:p14="http://schemas.microsoft.com/office/powerpoint/2010/main" val="228274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 reductions you see here in red for one large church are caused in large part by the replacement of 6 gas furnaces with heat pumps, AND by the installation of rooftop solar to run the heat pumps and everything else</a:t>
            </a:r>
          </a:p>
        </p:txBody>
      </p:sp>
    </p:spTree>
    <p:extLst>
      <p:ext uri="{BB962C8B-B14F-4D97-AF65-F5344CB8AC3E}">
        <p14:creationId xmlns:p14="http://schemas.microsoft.com/office/powerpoint/2010/main" val="3285963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entire webinar on Nov 16, 2023 was about PLANNING for Building </a:t>
            </a:r>
            <a:r>
              <a:rPr lang="en-US" dirty="0" err="1"/>
              <a:t>Electrication</a:t>
            </a:r>
            <a:r>
              <a:rPr lang="en-US" dirty="0"/>
              <a:t>- This included conversion of vehicles to EVs, installation of rooftop solar, and use of battery-powered lawncare equipment.  Matt Kavanagh’s business “</a:t>
            </a:r>
            <a:r>
              <a:rPr lang="en-US" dirty="0" err="1"/>
              <a:t>Greeninsight.green</a:t>
            </a:r>
            <a:r>
              <a:rPr lang="en-US" dirty="0"/>
              <a:t>” provides a consultation/planning service to help create a plan and milestones to achieve your goals.   Here is the result for Matt’s own house and vehicles:</a:t>
            </a:r>
          </a:p>
          <a:p>
            <a:r>
              <a:rPr lang="en-US" dirty="0"/>
              <a:t>He now has 0 energy carbon footprint</a:t>
            </a:r>
          </a:p>
          <a:p>
            <a:r>
              <a:rPr lang="en-US" dirty="0"/>
              <a:t>And has Reduced his energy consumption 80%</a:t>
            </a:r>
          </a:p>
        </p:txBody>
      </p:sp>
    </p:spTree>
    <p:extLst>
      <p:ext uri="{BB962C8B-B14F-4D97-AF65-F5344CB8AC3E}">
        <p14:creationId xmlns:p14="http://schemas.microsoft.com/office/powerpoint/2010/main" val="1614329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 had a positive cash flow after 5 years,</a:t>
            </a:r>
          </a:p>
          <a:p>
            <a:r>
              <a:rPr lang="en-US" dirty="0"/>
              <a:t>AND anticipates $159K positive cash flow in 25 years  This is 200% total ROI, and 8% annual Return on Investment.</a:t>
            </a:r>
          </a:p>
        </p:txBody>
      </p:sp>
    </p:spTree>
    <p:extLst>
      <p:ext uri="{BB962C8B-B14F-4D97-AF65-F5344CB8AC3E}">
        <p14:creationId xmlns:p14="http://schemas.microsoft.com/office/powerpoint/2010/main" val="2455151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Tonight we are concentrating on this great-looking bi-level home in Parsippany, NJ</a:t>
            </a:r>
          </a:p>
        </p:txBody>
      </p:sp>
    </p:spTree>
    <p:extLst>
      <p:ext uri="{BB962C8B-B14F-4D97-AF65-F5344CB8AC3E}">
        <p14:creationId xmlns:p14="http://schemas.microsoft.com/office/powerpoint/2010/main" val="511326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 inside, we see this small furnace closet (the house does not have a basement)</a:t>
            </a:r>
          </a:p>
          <a:p>
            <a:endParaRPr lang="en-US" dirty="0"/>
          </a:p>
        </p:txBody>
      </p:sp>
    </p:spTree>
    <p:extLst>
      <p:ext uri="{BB962C8B-B14F-4D97-AF65-F5344CB8AC3E}">
        <p14:creationId xmlns:p14="http://schemas.microsoft.com/office/powerpoint/2010/main" val="281962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 solicited bids for his AC and furnace upgrades.  Here are rounds 1 and 2..  Prices ranged from $13K to $21K</a:t>
            </a:r>
          </a:p>
          <a:p>
            <a:r>
              <a:rPr lang="en-US" dirty="0"/>
              <a:t>When Ken pushed further for a heat pump solution,  the vendor dropped the ACs, and substituted an ADDITIONAL $2.2K Bosch Heat Pump “works in weather conditions under 35 degrees”   Later you will see my analysis: The Bosch heat pump works (in Ken’s house) at ambient temperatures above 33 degrees F.  Below 33 degrees, a large 52K BTU/hour gas furnace supplies all the heat.</a:t>
            </a:r>
          </a:p>
        </p:txBody>
      </p:sp>
    </p:spTree>
    <p:extLst>
      <p:ext uri="{BB962C8B-B14F-4D97-AF65-F5344CB8AC3E}">
        <p14:creationId xmlns:p14="http://schemas.microsoft.com/office/powerpoint/2010/main" val="4261116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Ken asked for more input on heat pumps, he was give these proposals for 3.5 ton Amana HEAT PUMPS.</a:t>
            </a:r>
          </a:p>
          <a:p>
            <a:endParaRPr lang="en-US" dirty="0"/>
          </a:p>
          <a:p>
            <a:r>
              <a:rPr lang="en-US" dirty="0"/>
              <a:t>BUT HOW IS A LAYMAN SUPPOSED TO DECIDE??  </a:t>
            </a:r>
          </a:p>
          <a:p>
            <a:r>
              <a:rPr lang="en-US" dirty="0"/>
              <a:t>The analysis on the next two slides shows that the Amana heat pump must be supplemented by auxiliary heating when the ambient drops below 23 degrees.  In this case, the  auxiliary heat source (a heat strip using inefficient electric resistance heating) must provide 20K BTU/hour (about 6 KW/hour at the design temperature of 10 degrees F ambient in Parsippany, NJ.</a:t>
            </a:r>
          </a:p>
        </p:txBody>
      </p:sp>
    </p:spTree>
    <p:extLst>
      <p:ext uri="{BB962C8B-B14F-4D97-AF65-F5344CB8AC3E}">
        <p14:creationId xmlns:p14="http://schemas.microsoft.com/office/powerpoint/2010/main" val="1174061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32"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021603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1" y="-42"/>
            <a:ext cx="9144001" cy="9144084"/>
          </a:xfrm>
          <a:prstGeom prst="rect">
            <a:avLst/>
          </a:prstGeom>
          <a:ln w="12700">
            <a:miter lim="400000"/>
          </a:ln>
        </p:spPr>
      </p:pic>
      <p:sp>
        <p:nvSpPr>
          <p:cNvPr id="19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795512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7" y="1308365"/>
            <a:ext cx="6527323" cy="6527323"/>
          </a:xfrm>
          <a:prstGeom prst="rect">
            <a:avLst/>
          </a:prstGeom>
          <a:ln w="12700">
            <a:miter lim="400000"/>
          </a:ln>
        </p:spPr>
      </p:pic>
      <p:sp>
        <p:nvSpPr>
          <p:cNvPr id="20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1188364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3"/>
            <a:ext cx="6496632" cy="6437197"/>
          </a:xfrm>
          <a:prstGeom prst="rect">
            <a:avLst/>
          </a:prstGeom>
          <a:ln w="12700">
            <a:miter lim="400000"/>
          </a:ln>
        </p:spPr>
      </p:pic>
      <p:sp>
        <p:nvSpPr>
          <p:cNvPr id="21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5230611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9"/>
            <a:ext cx="4731999" cy="6457525"/>
          </a:xfrm>
          <a:prstGeom prst="rect">
            <a:avLst/>
          </a:prstGeom>
          <a:ln w="12700">
            <a:miter lim="400000"/>
          </a:ln>
        </p:spPr>
      </p:pic>
      <p:sp>
        <p:nvSpPr>
          <p:cNvPr id="22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668403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2" y="1355670"/>
            <a:ext cx="5774201" cy="6432663"/>
          </a:xfrm>
          <a:prstGeom prst="rect">
            <a:avLst/>
          </a:prstGeom>
          <a:ln w="12700">
            <a:miter lim="400000"/>
          </a:ln>
        </p:spPr>
      </p:pic>
      <p:sp>
        <p:nvSpPr>
          <p:cNvPr id="23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1494073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8" y="194734"/>
            <a:ext cx="7069667" cy="9195188"/>
          </a:xfrm>
          <a:prstGeom prst="rect">
            <a:avLst/>
          </a:prstGeom>
          <a:ln w="12700">
            <a:miter lim="400000"/>
          </a:ln>
        </p:spPr>
      </p:pic>
    </p:spTree>
    <p:extLst>
      <p:ext uri="{BB962C8B-B14F-4D97-AF65-F5344CB8AC3E}">
        <p14:creationId xmlns:p14="http://schemas.microsoft.com/office/powerpoint/2010/main" val="275826714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4"/>
            <a:ext cx="9204688" cy="7112715"/>
          </a:xfrm>
          <a:prstGeom prst="rect">
            <a:avLst/>
          </a:prstGeom>
          <a:ln w="12700">
            <a:miter lim="400000"/>
          </a:ln>
        </p:spPr>
      </p:pic>
      <p:sp>
        <p:nvSpPr>
          <p:cNvPr id="25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6120358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8" y="3164858"/>
            <a:ext cx="7097383" cy="2814287"/>
          </a:xfrm>
          <a:prstGeom prst="rect">
            <a:avLst/>
          </a:prstGeom>
          <a:ln w="12700">
            <a:miter lim="400000"/>
          </a:ln>
        </p:spPr>
      </p:pic>
    </p:spTree>
    <p:extLst>
      <p:ext uri="{BB962C8B-B14F-4D97-AF65-F5344CB8AC3E}">
        <p14:creationId xmlns:p14="http://schemas.microsoft.com/office/powerpoint/2010/main" val="379006061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5" cy="6434667"/>
          </a:xfrm>
          <a:prstGeom prst="rect">
            <a:avLst/>
          </a:prstGeom>
          <a:ln w="12700">
            <a:miter lim="400000"/>
          </a:ln>
        </p:spPr>
      </p:pic>
    </p:spTree>
    <p:extLst>
      <p:ext uri="{BB962C8B-B14F-4D97-AF65-F5344CB8AC3E}">
        <p14:creationId xmlns:p14="http://schemas.microsoft.com/office/powerpoint/2010/main" val="154775397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2" y="1"/>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1"/>
            <a:ext cx="8133267"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2" y="4572001"/>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4572001"/>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1999"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6" y="4198855"/>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164493854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40"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1928840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9" y="846668"/>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91357885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3044"/>
            <a:ext cx="5418775"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342954293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1999" y="-160866"/>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9"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87702512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1"/>
            <a:ext cx="8133267" cy="4574963"/>
          </a:xfrm>
          <a:prstGeom prst="rect">
            <a:avLst/>
          </a:prstGeom>
        </p:spPr>
        <p:txBody>
          <a:bodyPr lIns="91439" tIns="45719" rIns="91439" bIns="45719">
            <a:noAutofit/>
          </a:bodyPr>
          <a:lstStyle/>
          <a:p>
            <a:endParaRPr/>
          </a:p>
        </p:txBody>
      </p:sp>
      <p:grpSp>
        <p:nvGrpSpPr>
          <p:cNvPr id="355" name="Group"/>
          <p:cNvGrpSpPr/>
          <p:nvPr/>
        </p:nvGrpSpPr>
        <p:grpSpPr>
          <a:xfrm>
            <a:off x="-271999" y="-160866"/>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74974466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0" y="8475136"/>
            <a:ext cx="3657600" cy="486833"/>
          </a:xfrm>
          <a:prstGeom prst="rect">
            <a:avLst/>
          </a:prstGeom>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950850" y="8475134"/>
            <a:ext cx="373500" cy="369268"/>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141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100" indent="228600">
              <a:buSzTx/>
              <a:buNone/>
              <a:defRPr sz="3200" b="1"/>
            </a:lvl2pPr>
            <a:lvl3pPr marL="0" indent="457200">
              <a:buSzTx/>
              <a:buNone/>
              <a:defRPr sz="3000" b="1"/>
            </a:lvl3pPr>
            <a:lvl4pPr marL="0" indent="685800">
              <a:buSzTx/>
              <a:buNone/>
              <a:defRPr sz="2600" b="1"/>
            </a:lvl4pPr>
            <a:lvl5pPr marL="0" indent="9144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343171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338380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54" name="Title Text"/>
          <p:cNvSpPr txBox="1">
            <a:spLocks noGrp="1"/>
          </p:cNvSpPr>
          <p:nvPr>
            <p:ph type="title"/>
          </p:nvPr>
        </p:nvSpPr>
        <p:spPr>
          <a:xfrm>
            <a:off x="736600" y="393700"/>
            <a:ext cx="14782800" cy="787400"/>
          </a:xfrm>
          <a:prstGeom prst="rect">
            <a:avLst/>
          </a:prstGeom>
          <a:effectLst>
            <a:outerShdw blurRad="38100" dist="38100" dir="5400000" rotWithShape="0">
              <a:srgbClr val="000000">
                <a:alpha val="90000"/>
              </a:srgbClr>
            </a:outerShdw>
          </a:effectLst>
        </p:spPr>
        <p:txBody>
          <a:bodyPr/>
          <a:lstStyle>
            <a:lvl1pPr algn="ctr">
              <a:lnSpc>
                <a:spcPts val="5400"/>
              </a:lnSpc>
            </a:lvl1pPr>
          </a:lstStyle>
          <a:p>
            <a:r>
              <a:t>Title Text</a:t>
            </a:r>
          </a:p>
        </p:txBody>
      </p:sp>
      <p:sp>
        <p:nvSpPr>
          <p:cNvPr id="55"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lstStyle>
            <a:lvl1pPr algn="ctr">
              <a:spcBef>
                <a:spcPts val="1300"/>
              </a:spcBef>
              <a:defRPr sz="2600">
                <a:solidFill>
                  <a:srgbClr val="FFFFFF"/>
                </a:solidFill>
              </a:defRPr>
            </a:lvl1pPr>
            <a:lvl2pPr marL="38100" indent="0" algn="ctr">
              <a:buSzTx/>
              <a:buNone/>
              <a:defRPr sz="2600" b="1"/>
            </a:lvl2pPr>
            <a:lvl3pPr marL="0" indent="292100" algn="ctr">
              <a:buSzTx/>
              <a:buNone/>
              <a:defRPr b="1"/>
            </a:lvl3pPr>
            <a:lvl4pPr marL="0" indent="615950" algn="ctr">
              <a:buSzTx/>
              <a:buNone/>
              <a:defRPr sz="2600" b="1"/>
            </a:lvl4pPr>
            <a:lvl5pPr marL="0" indent="895350" algn="ctr">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004721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6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817071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9222609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4"/>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8"/>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51211831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1" y="2"/>
            <a:ext cx="8424767"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19" name="Title Text"/>
          <p:cNvSpPr txBox="1">
            <a:spLocks noGrp="1"/>
          </p:cNvSpPr>
          <p:nvPr>
            <p:ph type="title"/>
          </p:nvPr>
        </p:nvSpPr>
        <p:spPr>
          <a:xfrm>
            <a:off x="8805336" y="423335"/>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8481032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1" y="2"/>
            <a:ext cx="8424767"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31" name="Title Text"/>
          <p:cNvSpPr txBox="1">
            <a:spLocks noGrp="1"/>
          </p:cNvSpPr>
          <p:nvPr>
            <p:ph type="title"/>
          </p:nvPr>
        </p:nvSpPr>
        <p:spPr>
          <a:xfrm>
            <a:off x="8805336" y="423335"/>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02023356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2" y="1"/>
            <a:ext cx="7569429" cy="9143871"/>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1788073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7569429" cy="9143871"/>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2" y="8335370"/>
            <a:ext cx="604631" cy="604631"/>
          </a:xfrm>
          <a:prstGeom prst="rect">
            <a:avLst/>
          </a:prstGeom>
          <a:ln w="12700">
            <a:miter lim="400000"/>
          </a:ln>
        </p:spPr>
      </p:pic>
      <p:sp>
        <p:nvSpPr>
          <p:cNvPr id="152" name="Title Text"/>
          <p:cNvSpPr txBox="1">
            <a:spLocks noGrp="1"/>
          </p:cNvSpPr>
          <p:nvPr>
            <p:ph type="title"/>
          </p:nvPr>
        </p:nvSpPr>
        <p:spPr>
          <a:xfrm>
            <a:off x="8212669" y="423335"/>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9" y="1608669"/>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7619247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9"/>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3709858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2.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6">
            <a:alphaModFix amt="60000"/>
          </a:blip>
          <a:stretch>
            <a:fillRect/>
          </a:stretch>
        </p:blipFill>
        <p:spPr>
          <a:xfrm>
            <a:off x="240002" y="8335370"/>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677335" y="1608668"/>
            <a:ext cx="14901333" cy="6350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27"/>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4" y="8631823"/>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48"/>
            <a:fld id="{86CB4B4D-7CA3-9044-876B-883B54F8677D}" type="slidenum">
              <a:rPr lang="en-US" smtClean="0">
                <a:sym typeface="Helvetica"/>
              </a:rPr>
              <a:pPr defTabSz="550348"/>
              <a:t>‹#›</a:t>
            </a:fld>
            <a:endParaRPr lang="en-US">
              <a:sym typeface="Helvetica"/>
            </a:endParaRPr>
          </a:p>
        </p:txBody>
      </p:sp>
    </p:spTree>
    <p:extLst>
      <p:ext uri="{BB962C8B-B14F-4D97-AF65-F5344CB8AC3E}">
        <p14:creationId xmlns:p14="http://schemas.microsoft.com/office/powerpoint/2010/main" val="2800703017"/>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Lst>
  <p:transition spd="med"/>
  <p:hf sldNum="0" hdr="0" ftr="0" dt="0"/>
  <p:txStyles>
    <p:titleStyle>
      <a:lvl1pPr marL="0" marR="0" indent="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9pPr>
    </p:titleStyle>
    <p:bodyStyle>
      <a:lvl1pPr marL="406410" marR="0" indent="-389477" algn="l" defTabSz="550348" rtl="0" latinLnBrk="0">
        <a:lnSpc>
          <a:spcPct val="100000"/>
        </a:lnSpc>
        <a:spcBef>
          <a:spcPts val="2000"/>
        </a:spcBef>
        <a:spcAft>
          <a:spcPts val="0"/>
        </a:spcAft>
        <a:buClrTx/>
        <a:buSzPct val="50000"/>
        <a:buFontTx/>
        <a:buBlip>
          <a:blip r:embed="rId27"/>
        </a:buBlip>
        <a:tabLst/>
        <a:defRPr sz="3335" b="0" i="0" u="none" strike="noStrike" cap="none" spc="0" baseline="0">
          <a:ln>
            <a:noFill/>
          </a:ln>
          <a:solidFill>
            <a:srgbClr val="333333"/>
          </a:solidFill>
          <a:uFillTx/>
          <a:latin typeface="+mn-lt"/>
          <a:ea typeface="+mn-ea"/>
          <a:cs typeface="+mn-cs"/>
          <a:sym typeface="Helvetica"/>
        </a:defRPr>
      </a:lvl1pPr>
      <a:lvl2pPr marL="830406" marR="0" indent="-407060" algn="l" defTabSz="550348" rtl="0" latinLnBrk="0">
        <a:lnSpc>
          <a:spcPct val="100000"/>
        </a:lnSpc>
        <a:spcBef>
          <a:spcPts val="2000"/>
        </a:spcBef>
        <a:spcAft>
          <a:spcPts val="0"/>
        </a:spcAft>
        <a:buClrTx/>
        <a:buSzPct val="50000"/>
        <a:buFontTx/>
        <a:buBlip>
          <a:blip r:embed="rId28"/>
        </a:buBlip>
        <a:tabLst/>
        <a:defRPr sz="3335" b="0" i="0" u="none" strike="noStrike" cap="none" spc="0" baseline="0">
          <a:ln>
            <a:noFill/>
          </a:ln>
          <a:solidFill>
            <a:srgbClr val="333333"/>
          </a:solidFill>
          <a:uFillTx/>
          <a:latin typeface="+mn-lt"/>
          <a:ea typeface="+mn-ea"/>
          <a:cs typeface="+mn-cs"/>
          <a:sym typeface="Helvetica"/>
        </a:defRPr>
      </a:lvl2pPr>
      <a:lvl3pPr marL="1253749" marR="0" indent="-407060" algn="l" defTabSz="550348" rtl="0" latinLnBrk="0">
        <a:lnSpc>
          <a:spcPct val="100000"/>
        </a:lnSpc>
        <a:spcBef>
          <a:spcPts val="2000"/>
        </a:spcBef>
        <a:spcAft>
          <a:spcPts val="0"/>
        </a:spcAft>
        <a:buClrTx/>
        <a:buSzPct val="50000"/>
        <a:buFontTx/>
        <a:buBlip>
          <a:blip r:embed="rId28"/>
        </a:buBlip>
        <a:tabLst/>
        <a:defRPr sz="3335" b="0" i="0" u="none" strike="noStrike" cap="none" spc="0" baseline="0">
          <a:ln>
            <a:noFill/>
          </a:ln>
          <a:solidFill>
            <a:srgbClr val="333333"/>
          </a:solidFill>
          <a:uFillTx/>
          <a:latin typeface="+mn-lt"/>
          <a:ea typeface="+mn-ea"/>
          <a:cs typeface="+mn-cs"/>
          <a:sym typeface="Helvetica"/>
        </a:defRPr>
      </a:lvl3pPr>
      <a:lvl4pPr marL="1677093" marR="0" indent="-407060" algn="l" defTabSz="550348" rtl="0" latinLnBrk="0">
        <a:lnSpc>
          <a:spcPct val="100000"/>
        </a:lnSpc>
        <a:spcBef>
          <a:spcPts val="2000"/>
        </a:spcBef>
        <a:spcAft>
          <a:spcPts val="0"/>
        </a:spcAft>
        <a:buClrTx/>
        <a:buSzPct val="50000"/>
        <a:buFontTx/>
        <a:buBlip>
          <a:blip r:embed="rId28"/>
        </a:buBlip>
        <a:tabLst/>
        <a:defRPr sz="3335" b="0" i="0" u="none" strike="noStrike" cap="none" spc="0" baseline="0">
          <a:ln>
            <a:noFill/>
          </a:ln>
          <a:solidFill>
            <a:srgbClr val="333333"/>
          </a:solidFill>
          <a:uFillTx/>
          <a:latin typeface="+mn-lt"/>
          <a:ea typeface="+mn-ea"/>
          <a:cs typeface="+mn-cs"/>
          <a:sym typeface="Helvetica"/>
        </a:defRPr>
      </a:lvl4pPr>
      <a:lvl5pPr marL="2100437" marR="0" indent="-407060" algn="l" defTabSz="550348" rtl="0" latinLnBrk="0">
        <a:lnSpc>
          <a:spcPct val="100000"/>
        </a:lnSpc>
        <a:spcBef>
          <a:spcPts val="2000"/>
        </a:spcBef>
        <a:spcAft>
          <a:spcPts val="0"/>
        </a:spcAft>
        <a:buClrTx/>
        <a:buSzPct val="50000"/>
        <a:buFontTx/>
        <a:buBlip>
          <a:blip r:embed="rId28"/>
        </a:buBlip>
        <a:tabLst/>
        <a:defRPr sz="3335" b="0" i="0" u="none" strike="noStrike" cap="none" spc="0" baseline="0">
          <a:ln>
            <a:noFill/>
          </a:ln>
          <a:solidFill>
            <a:srgbClr val="333333"/>
          </a:solidFill>
          <a:uFillTx/>
          <a:latin typeface="+mn-lt"/>
          <a:ea typeface="+mn-ea"/>
          <a:cs typeface="+mn-cs"/>
          <a:sym typeface="Helvetica"/>
        </a:defRPr>
      </a:lvl5pPr>
      <a:lvl6pPr marL="2523781" marR="0" indent="-407062" algn="l" defTabSz="550348" rtl="0" latinLnBrk="0">
        <a:lnSpc>
          <a:spcPct val="100000"/>
        </a:lnSpc>
        <a:spcBef>
          <a:spcPts val="2000"/>
        </a:spcBef>
        <a:spcAft>
          <a:spcPts val="0"/>
        </a:spcAft>
        <a:buClrTx/>
        <a:buSzPct val="50000"/>
        <a:buFontTx/>
        <a:buBlip>
          <a:blip r:embed="rId28"/>
        </a:buBlip>
        <a:tabLst/>
        <a:defRPr sz="3335" b="0" i="0" u="none" strike="noStrike" cap="none" spc="0" baseline="0">
          <a:ln>
            <a:noFill/>
          </a:ln>
          <a:solidFill>
            <a:srgbClr val="333333"/>
          </a:solidFill>
          <a:uFillTx/>
          <a:latin typeface="+mn-lt"/>
          <a:ea typeface="+mn-ea"/>
          <a:cs typeface="+mn-cs"/>
          <a:sym typeface="Helvetica"/>
        </a:defRPr>
      </a:lvl6pPr>
      <a:lvl7pPr marL="2947125" marR="0" indent="-407062" algn="l" defTabSz="550348" rtl="0" latinLnBrk="0">
        <a:lnSpc>
          <a:spcPct val="100000"/>
        </a:lnSpc>
        <a:spcBef>
          <a:spcPts val="2000"/>
        </a:spcBef>
        <a:spcAft>
          <a:spcPts val="0"/>
        </a:spcAft>
        <a:buClrTx/>
        <a:buSzPct val="50000"/>
        <a:buFontTx/>
        <a:buBlip>
          <a:blip r:embed="rId28"/>
        </a:buBlip>
        <a:tabLst/>
        <a:defRPr sz="3335" b="0" i="0" u="none" strike="noStrike" cap="none" spc="0" baseline="0">
          <a:ln>
            <a:noFill/>
          </a:ln>
          <a:solidFill>
            <a:srgbClr val="333333"/>
          </a:solidFill>
          <a:uFillTx/>
          <a:latin typeface="+mn-lt"/>
          <a:ea typeface="+mn-ea"/>
          <a:cs typeface="+mn-cs"/>
          <a:sym typeface="Helvetica"/>
        </a:defRPr>
      </a:lvl7pPr>
      <a:lvl8pPr marL="3370469" marR="0" indent="-407062" algn="l" defTabSz="550348" rtl="0" latinLnBrk="0">
        <a:lnSpc>
          <a:spcPct val="100000"/>
        </a:lnSpc>
        <a:spcBef>
          <a:spcPts val="2000"/>
        </a:spcBef>
        <a:spcAft>
          <a:spcPts val="0"/>
        </a:spcAft>
        <a:buClrTx/>
        <a:buSzPct val="50000"/>
        <a:buFontTx/>
        <a:buBlip>
          <a:blip r:embed="rId28"/>
        </a:buBlip>
        <a:tabLst/>
        <a:defRPr sz="3335" b="0" i="0" u="none" strike="noStrike" cap="none" spc="0" baseline="0">
          <a:ln>
            <a:noFill/>
          </a:ln>
          <a:solidFill>
            <a:srgbClr val="333333"/>
          </a:solidFill>
          <a:uFillTx/>
          <a:latin typeface="+mn-lt"/>
          <a:ea typeface="+mn-ea"/>
          <a:cs typeface="+mn-cs"/>
          <a:sym typeface="Helvetica"/>
        </a:defRPr>
      </a:lvl8pPr>
      <a:lvl9pPr marL="3793813" marR="0" indent="-407062" algn="l" defTabSz="550348" rtl="0" latinLnBrk="0">
        <a:lnSpc>
          <a:spcPct val="100000"/>
        </a:lnSpc>
        <a:spcBef>
          <a:spcPts val="2000"/>
        </a:spcBef>
        <a:spcAft>
          <a:spcPts val="0"/>
        </a:spcAft>
        <a:buClrTx/>
        <a:buSzPct val="50000"/>
        <a:buFontTx/>
        <a:buBlip>
          <a:blip r:embed="rId28"/>
        </a:buBlip>
        <a:tabLst/>
        <a:defRPr sz="3335"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2798008347"/>
      </p:ext>
    </p:extLst>
  </p:cSld>
  <p:clrMap bg1="dk1" tx1="lt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Lst>
  <p:transition spd="med"/>
  <p:txStyles>
    <p:titleStyle>
      <a:lvl1pPr marL="0" marR="0" indent="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4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30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p:titleStyle>
    <p:bodyStyle>
      <a:lvl1pPr marL="0" marR="0" indent="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1pPr>
      <a:lvl2pPr marL="0" marR="0" indent="228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2pPr>
      <a:lvl3pPr marL="0" marR="0" indent="457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3pPr>
      <a:lvl4pPr marL="0" marR="0" indent="685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4pPr>
      <a:lvl5pPr marL="0" marR="0" indent="9144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5pPr>
      <a:lvl6pPr marL="0" marR="0" indent="11430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6pPr>
      <a:lvl7pPr marL="0" marR="0" indent="1371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7pPr>
      <a:lvl8pPr marL="0" marR="0" indent="1600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8pPr>
      <a:lvl9pPr marL="0" marR="0" indent="1828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imate.smiller.org/50x30/building-electrification/All-heat-pump-webinars.html"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6.xml"/><Relationship Id="rId7" Type="http://schemas.openxmlformats.org/officeDocument/2006/relationships/hyperlink" Target="https://ashp.neep.org/#!/product/34536/7/25000/95/7500/0///0"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hyperlink" Target="https://bit.ly/3tmyd1g" TargetMode="Externa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8A89-F8B9-C3F6-4541-C5473D52B106}"/>
              </a:ext>
            </a:extLst>
          </p:cNvPr>
          <p:cNvSpPr>
            <a:spLocks noGrp="1"/>
          </p:cNvSpPr>
          <p:nvPr>
            <p:ph type="title"/>
          </p:nvPr>
        </p:nvSpPr>
        <p:spPr/>
        <p:txBody>
          <a:bodyPr>
            <a:normAutofit fontScale="90000"/>
          </a:bodyPr>
          <a:lstStyle/>
          <a:p>
            <a:pPr algn="ctr"/>
            <a:r>
              <a:rPr lang="en-US" dirty="0">
                <a:solidFill>
                  <a:schemeClr val="accent2">
                    <a:lumMod val="75000"/>
                  </a:schemeClr>
                </a:solidFill>
              </a:rPr>
              <a:t>WELCOME to the 24</a:t>
            </a:r>
            <a:r>
              <a:rPr lang="en-US" baseline="30000" dirty="0">
                <a:solidFill>
                  <a:schemeClr val="accent2">
                    <a:lumMod val="75000"/>
                  </a:schemeClr>
                </a:solidFill>
              </a:rPr>
              <a:t>th</a:t>
            </a:r>
            <a:r>
              <a:rPr lang="en-US" dirty="0">
                <a:solidFill>
                  <a:schemeClr val="accent2">
                    <a:lumMod val="75000"/>
                  </a:schemeClr>
                </a:solidFill>
              </a:rPr>
              <a:t> MONTHLY </a:t>
            </a:r>
            <a:br>
              <a:rPr lang="en-US" dirty="0">
                <a:solidFill>
                  <a:schemeClr val="accent2">
                    <a:lumMod val="75000"/>
                  </a:schemeClr>
                </a:solidFill>
              </a:rPr>
            </a:br>
            <a:r>
              <a:rPr lang="en-US" dirty="0">
                <a:solidFill>
                  <a:schemeClr val="accent2">
                    <a:lumMod val="75000"/>
                  </a:schemeClr>
                </a:solidFill>
              </a:rPr>
              <a:t>BUILDING ELECTRIFICATION WEBINAR</a:t>
            </a:r>
            <a:br>
              <a:rPr lang="en-US" dirty="0">
                <a:solidFill>
                  <a:schemeClr val="accent2">
                    <a:lumMod val="75000"/>
                  </a:schemeClr>
                </a:solidFill>
              </a:rPr>
            </a:br>
            <a:endParaRPr lang="en-US" dirty="0">
              <a:solidFill>
                <a:schemeClr val="accent2">
                  <a:lumMod val="75000"/>
                </a:schemeClr>
              </a:solidFill>
            </a:endParaRPr>
          </a:p>
        </p:txBody>
      </p:sp>
      <p:sp>
        <p:nvSpPr>
          <p:cNvPr id="3" name="Text Placeholder 2">
            <a:extLst>
              <a:ext uri="{FF2B5EF4-FFF2-40B4-BE49-F238E27FC236}">
                <a16:creationId xmlns:a16="http://schemas.microsoft.com/office/drawing/2014/main" id="{BDD630F2-4FD6-9ECD-687C-635E9C136746}"/>
              </a:ext>
            </a:extLst>
          </p:cNvPr>
          <p:cNvSpPr>
            <a:spLocks noGrp="1"/>
          </p:cNvSpPr>
          <p:nvPr>
            <p:ph type="body" idx="1"/>
          </p:nvPr>
        </p:nvSpPr>
        <p:spPr>
          <a:xfrm>
            <a:off x="677333" y="1608666"/>
            <a:ext cx="14901333" cy="7112001"/>
          </a:xfrm>
        </p:spPr>
        <p:txBody>
          <a:bodyPr>
            <a:normAutofit fontScale="55000" lnSpcReduction="20000"/>
          </a:bodyPr>
          <a:lstStyle/>
          <a:p>
            <a:pPr marL="16934" indent="0">
              <a:buNone/>
            </a:pPr>
            <a:endParaRPr lang="en-US" dirty="0"/>
          </a:p>
          <a:p>
            <a:pPr marL="16934" indent="0" algn="ctr">
              <a:buNone/>
            </a:pPr>
            <a:r>
              <a:rPr lang="en-US" sz="3600" b="1" dirty="0"/>
              <a:t>(Steve Miller is host   A recording and the slides are on-line for later review</a:t>
            </a:r>
          </a:p>
          <a:p>
            <a:pPr marL="16934" indent="0" algn="ctr">
              <a:buNone/>
            </a:pPr>
            <a:r>
              <a:rPr lang="en-US" sz="3600" b="1" dirty="0">
                <a:hlinkClick r:id="rId3"/>
              </a:rPr>
              <a:t>https://climate.smiller.org/50x30/building-electrification/All-heat-pump-webinars.html</a:t>
            </a:r>
            <a:endParaRPr lang="en-US" sz="3600" b="1" dirty="0"/>
          </a:p>
          <a:p>
            <a:pPr marL="474134" indent="-457200">
              <a:buFont typeface="Arial" panose="020B0604020202020204" pitchFamily="34" charset="0"/>
              <a:buChar char="•"/>
            </a:pPr>
            <a:r>
              <a:rPr lang="en-US" sz="5100" b="1" dirty="0"/>
              <a:t> </a:t>
            </a:r>
            <a:r>
              <a:rPr lang="en-US" sz="5800" b="1" dirty="0"/>
              <a:t>Overview of Why Electrification Makes Financial Sense</a:t>
            </a:r>
          </a:p>
          <a:p>
            <a:pPr marL="474134" indent="-457200">
              <a:buFont typeface="Arial" panose="020B0604020202020204" pitchFamily="34" charset="0"/>
              <a:buChar char="•"/>
            </a:pPr>
            <a:r>
              <a:rPr lang="en-US" sz="5800" b="1" dirty="0"/>
              <a:t>Review of Ken’s Need for a New Furnace and A/C</a:t>
            </a:r>
          </a:p>
          <a:p>
            <a:pPr marL="474134" indent="-457200">
              <a:buFont typeface="Arial" panose="020B0604020202020204" pitchFamily="34" charset="0"/>
              <a:buChar char="•"/>
            </a:pPr>
            <a:r>
              <a:rPr lang="en-US" sz="5800" b="1" dirty="0"/>
              <a:t>Selection of  HVAC  Vendors</a:t>
            </a:r>
          </a:p>
          <a:p>
            <a:pPr marL="474134" indent="-457200">
              <a:buFont typeface="Arial" panose="020B0604020202020204" pitchFamily="34" charset="0"/>
              <a:buChar char="•"/>
            </a:pPr>
            <a:r>
              <a:rPr lang="en-US" sz="5800" b="1" dirty="0"/>
              <a:t>Analysis of Bids Received</a:t>
            </a:r>
          </a:p>
          <a:p>
            <a:pPr marL="474134" indent="-457200">
              <a:buFont typeface="Arial" panose="020B0604020202020204" pitchFamily="34" charset="0"/>
              <a:buChar char="•"/>
            </a:pPr>
            <a:r>
              <a:rPr lang="en-US" sz="5800" b="1" dirty="0"/>
              <a:t>Discussion by Ken (Parsippany, NJ)</a:t>
            </a:r>
          </a:p>
          <a:p>
            <a:pPr marL="474134" indent="-457200">
              <a:buFont typeface="Arial" panose="020B0604020202020204" pitchFamily="34" charset="0"/>
              <a:buChar char="•"/>
            </a:pPr>
            <a:r>
              <a:rPr lang="en-US" sz="5800" b="1" dirty="0"/>
              <a:t>            and Chris Wisniewski, ICS (Metro NYC / Northern NJ )</a:t>
            </a:r>
          </a:p>
          <a:p>
            <a:pPr marL="474134" indent="-457200">
              <a:buFont typeface="Arial" panose="020B0604020202020204" pitchFamily="34" charset="0"/>
              <a:buChar char="•"/>
            </a:pPr>
            <a:r>
              <a:rPr lang="en-US" sz="5800" b="1" dirty="0"/>
              <a:t>Q&amp;A – Pat Miller, host</a:t>
            </a:r>
          </a:p>
          <a:p>
            <a:pPr marL="474134" indent="-457200">
              <a:buFont typeface="Arial" panose="020B0604020202020204" pitchFamily="34" charset="0"/>
              <a:buChar char="•"/>
            </a:pPr>
            <a:r>
              <a:rPr lang="en-US" sz="5800" b="1" dirty="0"/>
              <a:t>Review of IRA Incentives (as time is available)</a:t>
            </a:r>
          </a:p>
          <a:p>
            <a:pPr marL="16934" indent="0">
              <a:buNone/>
            </a:pPr>
            <a:br>
              <a:rPr lang="en-US" sz="2900" b="1" dirty="0"/>
            </a:br>
            <a:r>
              <a:rPr lang="en-US" sz="2500" b="1" dirty="0"/>
              <a:t>SPONSORS: NJ 50x30 Building Electrification; Sierra Club, NJ Chapter,  and other environmental organizations       Jan 18, 2024</a:t>
            </a:r>
          </a:p>
          <a:p>
            <a:pPr marL="16934" indent="0">
              <a:buNone/>
            </a:pPr>
            <a:endParaRPr lang="en-US" dirty="0"/>
          </a:p>
        </p:txBody>
      </p:sp>
    </p:spTree>
    <p:extLst>
      <p:ext uri="{BB962C8B-B14F-4D97-AF65-F5344CB8AC3E}">
        <p14:creationId xmlns:p14="http://schemas.microsoft.com/office/powerpoint/2010/main" val="233485656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4619516" y="3144"/>
            <a:ext cx="2502204" cy="2354677"/>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649595" y="8044888"/>
            <a:ext cx="860491" cy="860491"/>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1248" y="7628144"/>
            <a:ext cx="3015953" cy="151585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heating capacitor&#10;&#10;Description automatically generated">
            <a:extLst>
              <a:ext uri="{FF2B5EF4-FFF2-40B4-BE49-F238E27FC236}">
                <a16:creationId xmlns:a16="http://schemas.microsoft.com/office/drawing/2014/main" id="{5965C73C-B8E4-6236-9D9F-50DA19F56D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764" y="0"/>
            <a:ext cx="11996472" cy="9144000"/>
          </a:xfrm>
          <a:prstGeom prst="rect">
            <a:avLst/>
          </a:prstGeom>
        </p:spPr>
      </p:pic>
    </p:spTree>
    <p:extLst>
      <p:ext uri="{BB962C8B-B14F-4D97-AF65-F5344CB8AC3E}">
        <p14:creationId xmlns:p14="http://schemas.microsoft.com/office/powerpoint/2010/main" val="1015518784"/>
      </p:ext>
    </p:extLst>
  </p:cSld>
  <p:clrMapOvr>
    <a:overrideClrMapping bg1="lt1" tx1="dk1" bg2="lt2" tx2="dk2" accent1="accent1" accent2="accent2" accent3="accent3" accent4="accent4" accent5="accent5" accent6="accent6" hlink="hlink" folHlink="folHlink"/>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heating cooling capacity graph">
            <a:extLst>
              <a:ext uri="{FF2B5EF4-FFF2-40B4-BE49-F238E27FC236}">
                <a16:creationId xmlns:a16="http://schemas.microsoft.com/office/drawing/2014/main" id="{ACED4620-C3B1-A0AE-EA24-8E838F8E09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287114382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759">
            <a:hlinkClick r:id="" action="ppaction://media"/>
            <a:extLst>
              <a:ext uri="{FF2B5EF4-FFF2-40B4-BE49-F238E27FC236}">
                <a16:creationId xmlns:a16="http://schemas.microsoft.com/office/drawing/2014/main" id="{F9D19A1D-6017-4156-9697-6D82172498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99" name="2023 Acts to Action Keynote English Short.006.jpeg" descr="2023 Acts to Action Keynote English Short.006.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A4F2A4EA-4DFA-4587-A9C4-D63DBC7A179E}"/>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5" name="Picture 4">
            <a:hlinkClick r:id="rId7"/>
            <a:extLst>
              <a:ext uri="{FF2B5EF4-FFF2-40B4-BE49-F238E27FC236}">
                <a16:creationId xmlns:a16="http://schemas.microsoft.com/office/drawing/2014/main" id="{15727D54-8461-423E-C4BD-24A1EC703E2F}"/>
              </a:ext>
            </a:extLst>
          </p:cNvPr>
          <p:cNvPicPr>
            <a:picLocks noChangeAspect="1"/>
          </p:cNvPicPr>
          <p:nvPr/>
        </p:nvPicPr>
        <p:blipFill>
          <a:blip r:embed="rId8"/>
          <a:stretch>
            <a:fillRect/>
          </a:stretch>
        </p:blipFill>
        <p:spPr>
          <a:xfrm>
            <a:off x="0" y="0"/>
            <a:ext cx="16642080" cy="11009546"/>
          </a:xfrm>
          <a:prstGeom prst="rect">
            <a:avLst/>
          </a:prstGeom>
        </p:spPr>
      </p:pic>
      <p:sp>
        <p:nvSpPr>
          <p:cNvPr id="6" name="TextBox 5">
            <a:extLst>
              <a:ext uri="{FF2B5EF4-FFF2-40B4-BE49-F238E27FC236}">
                <a16:creationId xmlns:a16="http://schemas.microsoft.com/office/drawing/2014/main" id="{4937B31A-CBF6-0D81-A0D5-E7D266056376}"/>
              </a:ext>
            </a:extLst>
          </p:cNvPr>
          <p:cNvSpPr txBox="1"/>
          <p:nvPr/>
        </p:nvSpPr>
        <p:spPr>
          <a:xfrm>
            <a:off x="5293895" y="1716505"/>
            <a:ext cx="737862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FF0000"/>
                </a:solidFill>
                <a:effectLst/>
                <a:uFillTx/>
                <a:latin typeface="+mn-lt"/>
                <a:ea typeface="+mn-ea"/>
                <a:cs typeface="+mn-cs"/>
                <a:sym typeface="Arial"/>
              </a:rPr>
              <a:t>https://ashp.neep.org/#!/product/34536/7/25000/95/7500/0///0</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 fill="hold"/>
                                        <p:tgtEl>
                                          <p:spTgt spid="2"/>
                                        </p:tgtEl>
                                      </p:cBhvr>
                                    </p:cmd>
                                  </p:childTnLst>
                                </p:cTn>
                              </p:par>
                            </p:childTnLst>
                          </p:cTn>
                        </p:par>
                        <p:par>
                          <p:cTn id="7" fill="hold">
                            <p:stCondLst>
                              <p:cond delay="1666"/>
                            </p:stCondLst>
                            <p:childTnLst>
                              <p:par>
                                <p:cTn id="8" presetID="1" presetClass="entr" presetSubtype="0" fill="hold" grpId="0" nodeType="afterEffect">
                                  <p:stCondLst>
                                    <p:cond delay="0"/>
                                  </p:stCondLst>
                                  <p:iterate>
                                    <p:tmAbs val="0"/>
                                  </p:iterate>
                                  <p:childTnLst>
                                    <p:set>
                                      <p:cBhvr>
                                        <p:cTn id="9" fill="hold"/>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99"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E3059585-BE08-433C-9980-C6E2634ABEE8">
            <a:extLst>
              <a:ext uri="{FF2B5EF4-FFF2-40B4-BE49-F238E27FC236}">
                <a16:creationId xmlns:a16="http://schemas.microsoft.com/office/drawing/2014/main" id="{BEFEA8CA-BF52-D06D-0269-2E4D685B9D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4516" y="0"/>
            <a:ext cx="6925532" cy="923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567244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45233F5C-51AF-424A-85E4-7090FEF3B504">
            <a:extLst>
              <a:ext uri="{FF2B5EF4-FFF2-40B4-BE49-F238E27FC236}">
                <a16:creationId xmlns:a16="http://schemas.microsoft.com/office/drawing/2014/main" id="{F8F82FE8-7D6A-1152-1731-1FC1B27BF2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8968" y="-10718"/>
            <a:ext cx="6866039" cy="915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2586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9AC761-B9CF-A00D-70F5-495A865505E5}"/>
              </a:ext>
            </a:extLst>
          </p:cNvPr>
          <p:cNvPicPr>
            <a:picLocks noChangeAspect="1"/>
          </p:cNvPicPr>
          <p:nvPr/>
        </p:nvPicPr>
        <p:blipFill>
          <a:blip r:embed="rId3"/>
          <a:stretch>
            <a:fillRect/>
          </a:stretch>
        </p:blipFill>
        <p:spPr>
          <a:xfrm>
            <a:off x="4896465" y="-1"/>
            <a:ext cx="6312309" cy="9262179"/>
          </a:xfrm>
          <a:prstGeom prst="rect">
            <a:avLst/>
          </a:prstGeom>
        </p:spPr>
      </p:pic>
    </p:spTree>
    <p:extLst>
      <p:ext uri="{BB962C8B-B14F-4D97-AF65-F5344CB8AC3E}">
        <p14:creationId xmlns:p14="http://schemas.microsoft.com/office/powerpoint/2010/main" val="287858044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4619516" y="3144"/>
            <a:ext cx="2502204" cy="2354677"/>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649595" y="8044888"/>
            <a:ext cx="860491" cy="860491"/>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1248" y="7628144"/>
            <a:ext cx="3015953" cy="151585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89F64ED-030E-E94D-D15B-D5518610E0EA}"/>
              </a:ext>
            </a:extLst>
          </p:cNvPr>
          <p:cNvSpPr txBox="1"/>
          <p:nvPr/>
        </p:nvSpPr>
        <p:spPr>
          <a:xfrm>
            <a:off x="2573866" y="678127"/>
            <a:ext cx="11108267" cy="77970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tx1"/>
                </a:solidFill>
                <a:effectLst/>
                <a:uFillTx/>
                <a:latin typeface="+mn-lt"/>
                <a:ea typeface="+mn-ea"/>
                <a:cs typeface="+mn-cs"/>
                <a:sym typeface="Arial"/>
              </a:rPr>
              <a:t>THANK YOU FOR JOINING OUR 24</a:t>
            </a:r>
            <a:r>
              <a:rPr kumimoji="0" lang="en-US" sz="3600" b="1" i="0" u="none" strike="noStrike" cap="none" spc="0" normalizeH="0" baseline="30000" dirty="0">
                <a:ln>
                  <a:noFill/>
                </a:ln>
                <a:solidFill>
                  <a:schemeClr val="tx1"/>
                </a:solidFill>
                <a:effectLst/>
                <a:uFillTx/>
                <a:latin typeface="+mn-lt"/>
                <a:ea typeface="+mn-ea"/>
                <a:cs typeface="+mn-cs"/>
                <a:sym typeface="Arial"/>
              </a:rPr>
              <a:t>TH</a:t>
            </a:r>
            <a:r>
              <a:rPr kumimoji="0" lang="en-US" sz="3600" b="1" i="0" u="none" strike="noStrike" cap="none" spc="0" normalizeH="0" baseline="0" dirty="0">
                <a:ln>
                  <a:noFill/>
                </a:ln>
                <a:solidFill>
                  <a:schemeClr val="tx1"/>
                </a:solidFill>
                <a:effectLst/>
                <a:uFillTx/>
                <a:latin typeface="+mn-lt"/>
                <a:ea typeface="+mn-ea"/>
                <a:cs typeface="+mn-cs"/>
                <a:sym typeface="Arial"/>
              </a:rPr>
              <a:t> MONTHLY BUILDING ELECTRIFICATION WEBINAR</a:t>
            </a:r>
            <a:br>
              <a:rPr kumimoji="0" lang="en-US" sz="3600" b="1" i="0" u="none" strike="noStrike" cap="none" spc="0" normalizeH="0" baseline="0" dirty="0">
                <a:ln>
                  <a:noFill/>
                </a:ln>
                <a:solidFill>
                  <a:schemeClr val="tx1"/>
                </a:solidFill>
                <a:effectLst/>
                <a:uFillTx/>
                <a:latin typeface="+mn-lt"/>
                <a:ea typeface="+mn-ea"/>
                <a:cs typeface="+mn-cs"/>
                <a:sym typeface="Arial"/>
              </a:rPr>
            </a:br>
            <a:endParaRPr kumimoji="0" lang="en-US" sz="3600" b="1" i="0" u="none" strike="noStrike" cap="none" spc="0" normalizeH="0" baseline="0" dirty="0">
              <a:ln>
                <a:noFill/>
              </a:ln>
              <a:solidFill>
                <a:schemeClr val="tx1"/>
              </a:solidFill>
              <a:effectLst/>
              <a:uFillTx/>
              <a:latin typeface="+mn-lt"/>
              <a:ea typeface="+mn-ea"/>
              <a:cs typeface="+mn-cs"/>
              <a:sym typeface="Arial"/>
            </a:endParaRPr>
          </a:p>
          <a:p>
            <a:pPr algn="ctr"/>
            <a:r>
              <a:rPr lang="en-US" sz="3200" dirty="0">
                <a:solidFill>
                  <a:schemeClr val="tx1"/>
                </a:solidFill>
              </a:rPr>
              <a:t>Join our next Building Electrification webinar on Thursday, Feb 15 Building at 7PM</a:t>
            </a:r>
          </a:p>
          <a:p>
            <a:pPr algn="ctr"/>
            <a:r>
              <a:rPr lang="en-US" sz="3200" dirty="0">
                <a:solidFill>
                  <a:schemeClr val="tx1"/>
                </a:solidFill>
              </a:rPr>
              <a:t> The speaker, Betsy, is a recent graduate (awarded a certificate of completion) of Rewiring America’s “Electrification Coach” training.  Betsy will describe the course content and how she can apply it to help NJ residents weatherize/insulate/heat and cool their house with heat pumps.  Our hope is to create a sizeable group of  trained volunteers to </a:t>
            </a:r>
            <a:r>
              <a:rPr lang="en-US" sz="3200">
                <a:solidFill>
                  <a:schemeClr val="tx1"/>
                </a:solidFill>
              </a:rPr>
              <a:t>advise and stimulate </a:t>
            </a:r>
            <a:r>
              <a:rPr lang="en-US" sz="3200" dirty="0">
                <a:solidFill>
                  <a:schemeClr val="tx1"/>
                </a:solidFill>
              </a:rPr>
              <a:t>heat pumps installations in NJ homes and small businesses</a:t>
            </a:r>
          </a:p>
          <a:p>
            <a:pPr marL="0" marR="0" indent="0" algn="ctr" defTabSz="457200" rtl="0" fontAlgn="auto" latinLnBrk="0" hangingPunct="0">
              <a:lnSpc>
                <a:spcPct val="100000"/>
              </a:lnSpc>
              <a:spcBef>
                <a:spcPts val="0"/>
              </a:spcBef>
              <a:spcAft>
                <a:spcPts val="0"/>
              </a:spcAft>
              <a:buClrTx/>
              <a:buSzTx/>
              <a:buFontTx/>
              <a:buNone/>
              <a:tabLst/>
            </a:pPr>
            <a:endParaRPr kumimoji="0" lang="en-US" sz="3200" b="1" i="0" u="none" strike="noStrike" cap="none" spc="0" normalizeH="0" baseline="0" dirty="0">
              <a:ln>
                <a:noFill/>
              </a:ln>
              <a:solidFill>
                <a:schemeClr val="tx1"/>
              </a:solidFill>
              <a:effectLst/>
              <a:uFillTx/>
              <a:latin typeface="+mn-lt"/>
              <a:ea typeface="+mn-ea"/>
              <a:cs typeface="+mn-cs"/>
              <a:sym typeface="Arial"/>
            </a:endParaRPr>
          </a:p>
          <a:p>
            <a:pPr marL="0" marR="0" indent="0" algn="ctr" defTabSz="4572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tx1"/>
                </a:solidFill>
                <a:effectLst/>
                <a:uFillTx/>
                <a:latin typeface="+mn-lt"/>
                <a:ea typeface="+mn-ea"/>
                <a:cs typeface="+mn-cs"/>
                <a:sym typeface="Arial"/>
              </a:rPr>
              <a:t>REGISTER AT </a:t>
            </a:r>
            <a:r>
              <a:rPr lang="en-US" sz="4000" u="sng" kern="0" dirty="0">
                <a:solidFill>
                  <a:srgbClr val="FF0000"/>
                </a:solidFill>
                <a:effectLst/>
                <a:latin typeface="Calibri" panose="020F0502020204030204" pitchFamily="34" charset="0"/>
                <a:ea typeface="Aptos" panose="020B0004020202020204" pitchFamily="34" charset="0"/>
                <a:hlinkClick r:id="rId2"/>
              </a:rPr>
              <a:t>https://bit.ly/3tmyd1g</a:t>
            </a:r>
            <a:endParaRPr kumimoji="0" lang="en-US" sz="3200" b="1" i="0" u="none" strike="noStrike" cap="none" spc="0" normalizeH="0" baseline="0" dirty="0">
              <a:ln>
                <a:noFill/>
              </a:ln>
              <a:solidFill>
                <a:schemeClr val="tx1"/>
              </a:solidFill>
              <a:effectLst/>
              <a:uFillTx/>
              <a:latin typeface="+mn-lt"/>
              <a:ea typeface="+mn-ea"/>
              <a:cs typeface="+mn-cs"/>
              <a:sym typeface="Arial"/>
            </a:endParaRPr>
          </a:p>
        </p:txBody>
      </p:sp>
    </p:spTree>
    <p:extLst>
      <p:ext uri="{BB962C8B-B14F-4D97-AF65-F5344CB8AC3E}">
        <p14:creationId xmlns:p14="http://schemas.microsoft.com/office/powerpoint/2010/main" val="3479171283"/>
      </p:ext>
    </p:extLst>
  </p:cSld>
  <p:clrMapOvr>
    <a:overrideClrMapping bg1="lt1" tx1="dk1" bg2="lt2" tx2="dk2" accent1="accent1" accent2="accent2" accent3="accent3" accent4="accent4" accent5="accent5" accent6="accent6" hlink="hlink" folHlink="folHlink"/>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8A89-F8B9-C3F6-4541-C5473D52B106}"/>
              </a:ext>
            </a:extLst>
          </p:cNvPr>
          <p:cNvSpPr>
            <a:spLocks noGrp="1"/>
          </p:cNvSpPr>
          <p:nvPr>
            <p:ph type="title"/>
          </p:nvPr>
        </p:nvSpPr>
        <p:spPr/>
        <p:txBody>
          <a:bodyPr/>
          <a:lstStyle/>
          <a:p>
            <a:pPr algn="ctr"/>
            <a:r>
              <a:rPr lang="en-US" dirty="0">
                <a:solidFill>
                  <a:schemeClr val="accent2">
                    <a:lumMod val="75000"/>
                  </a:schemeClr>
                </a:solidFill>
              </a:rPr>
              <a:t>Electric Heat Costs Less, Pollutes Less</a:t>
            </a:r>
          </a:p>
        </p:txBody>
      </p:sp>
      <p:sp>
        <p:nvSpPr>
          <p:cNvPr id="3" name="Text Placeholder 2">
            <a:extLst>
              <a:ext uri="{FF2B5EF4-FFF2-40B4-BE49-F238E27FC236}">
                <a16:creationId xmlns:a16="http://schemas.microsoft.com/office/drawing/2014/main" id="{BDD630F2-4FD6-9ECD-687C-635E9C136746}"/>
              </a:ext>
            </a:extLst>
          </p:cNvPr>
          <p:cNvSpPr>
            <a:spLocks noGrp="1"/>
          </p:cNvSpPr>
          <p:nvPr>
            <p:ph type="body" idx="1"/>
          </p:nvPr>
        </p:nvSpPr>
        <p:spPr>
          <a:xfrm>
            <a:off x="677333" y="1608666"/>
            <a:ext cx="14901333" cy="6350323"/>
          </a:xfrm>
        </p:spPr>
        <p:txBody>
          <a:bodyPr/>
          <a:lstStyle/>
          <a:p>
            <a:pPr marL="16934" indent="0">
              <a:buNone/>
            </a:pPr>
            <a:r>
              <a:rPr lang="en-US" dirty="0"/>
              <a:t> </a:t>
            </a:r>
          </a:p>
        </p:txBody>
      </p:sp>
      <p:graphicFrame>
        <p:nvGraphicFramePr>
          <p:cNvPr id="5" name="Table 5">
            <a:extLst>
              <a:ext uri="{FF2B5EF4-FFF2-40B4-BE49-F238E27FC236}">
                <a16:creationId xmlns:a16="http://schemas.microsoft.com/office/drawing/2014/main" id="{F461AB6B-458A-D1F5-13EB-F0D9B2950664}"/>
              </a:ext>
            </a:extLst>
          </p:cNvPr>
          <p:cNvGraphicFramePr>
            <a:graphicFrameLocks noGrp="1"/>
          </p:cNvGraphicFramePr>
          <p:nvPr/>
        </p:nvGraphicFramePr>
        <p:xfrm>
          <a:off x="816429" y="2589267"/>
          <a:ext cx="14450785" cy="4328160"/>
        </p:xfrm>
        <a:graphic>
          <a:graphicData uri="http://schemas.openxmlformats.org/drawingml/2006/table">
            <a:tbl>
              <a:tblPr firstRow="1" bandRow="1">
                <a:tableStyleId>{5940675A-B579-460E-94D1-54222C63F5DA}</a:tableStyleId>
              </a:tblPr>
              <a:tblGrid>
                <a:gridCol w="4000500">
                  <a:extLst>
                    <a:ext uri="{9D8B030D-6E8A-4147-A177-3AD203B41FA5}">
                      <a16:colId xmlns:a16="http://schemas.microsoft.com/office/drawing/2014/main" val="4151969538"/>
                    </a:ext>
                  </a:extLst>
                </a:gridCol>
                <a:gridCol w="2596242">
                  <a:extLst>
                    <a:ext uri="{9D8B030D-6E8A-4147-A177-3AD203B41FA5}">
                      <a16:colId xmlns:a16="http://schemas.microsoft.com/office/drawing/2014/main" val="3421176535"/>
                    </a:ext>
                  </a:extLst>
                </a:gridCol>
                <a:gridCol w="2792186">
                  <a:extLst>
                    <a:ext uri="{9D8B030D-6E8A-4147-A177-3AD203B41FA5}">
                      <a16:colId xmlns:a16="http://schemas.microsoft.com/office/drawing/2014/main" val="1170209156"/>
                    </a:ext>
                  </a:extLst>
                </a:gridCol>
                <a:gridCol w="2824843">
                  <a:extLst>
                    <a:ext uri="{9D8B030D-6E8A-4147-A177-3AD203B41FA5}">
                      <a16:colId xmlns:a16="http://schemas.microsoft.com/office/drawing/2014/main" val="3048929187"/>
                    </a:ext>
                  </a:extLst>
                </a:gridCol>
                <a:gridCol w="2237014">
                  <a:extLst>
                    <a:ext uri="{9D8B030D-6E8A-4147-A177-3AD203B41FA5}">
                      <a16:colId xmlns:a16="http://schemas.microsoft.com/office/drawing/2014/main" val="3478281219"/>
                    </a:ext>
                  </a:extLst>
                </a:gridCol>
              </a:tblGrid>
              <a:tr h="370840">
                <a:tc>
                  <a:txBody>
                    <a:bodyPr/>
                    <a:lstStyle/>
                    <a:p>
                      <a:pPr algn="ctr"/>
                      <a:endParaRPr lang="en-US" sz="28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50361" rtl="0" eaLnBrk="1" fontAlgn="auto" latinLnBrk="0" hangingPunct="1">
                        <a:lnSpc>
                          <a:spcPct val="100000"/>
                        </a:lnSpc>
                        <a:spcBef>
                          <a:spcPts val="0"/>
                        </a:spcBef>
                        <a:spcAft>
                          <a:spcPts val="0"/>
                        </a:spcAft>
                        <a:buClrTx/>
                        <a:buSzTx/>
                        <a:buFontTx/>
                        <a:buNone/>
                        <a:tabLst/>
                        <a:defRPr/>
                      </a:pPr>
                      <a:r>
                        <a:rPr lang="en-US" sz="2800" dirty="0">
                          <a:solidFill>
                            <a:srgbClr val="000000"/>
                          </a:solidFill>
                        </a:rPr>
                        <a:t>ACTUAL with heat pump</a:t>
                      </a:r>
                    </a:p>
                    <a:p>
                      <a:pPr algn="ctr"/>
                      <a:endParaRPr lang="en-US" sz="2800" dirty="0">
                        <a:solidFill>
                          <a:srgbClr val="000000"/>
                        </a:solidFill>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000000"/>
                          </a:solidFill>
                        </a:rPr>
                        <a:t>CALCULATED</a:t>
                      </a:r>
                    </a:p>
                    <a:p>
                      <a:pPr algn="ctr"/>
                      <a:r>
                        <a:rPr lang="en-US" sz="2800" dirty="0">
                          <a:solidFill>
                            <a:srgbClr val="000000"/>
                          </a:solidFill>
                        </a:rPr>
                        <a:t>(no heat pump)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FF0000"/>
                          </a:solidFill>
                        </a:rPr>
                        <a:t>% CHANGE</a:t>
                      </a:r>
                    </a:p>
                    <a:p>
                      <a:pPr algn="ctr"/>
                      <a:r>
                        <a:rPr lang="en-US" sz="2800" dirty="0">
                          <a:solidFill>
                            <a:srgbClr val="FF0000"/>
                          </a:solidFill>
                        </a:rPr>
                        <a:t>with heat pump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000000"/>
                          </a:solidFill>
                        </a:rPr>
                        <a:t>With Heat Pump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6017340"/>
                  </a:ext>
                </a:extLst>
              </a:tr>
              <a:tr h="370840">
                <a:tc>
                  <a:txBody>
                    <a:bodyPr/>
                    <a:lstStyle/>
                    <a:p>
                      <a:r>
                        <a:rPr lang="en-US" sz="2800" dirty="0">
                          <a:solidFill>
                            <a:srgbClr val="000000"/>
                          </a:solidFill>
                        </a:rPr>
                        <a:t>TOTAL Gas + Electric*</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$2441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$3153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4000" dirty="0">
                          <a:solidFill>
                            <a:srgbClr val="FF0000"/>
                          </a:solidFill>
                        </a:rPr>
                        <a:t>(23%)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20124097"/>
                  </a:ext>
                </a:extLst>
              </a:tr>
              <a:tr h="370840">
                <a:tc>
                  <a:txBody>
                    <a:bodyPr/>
                    <a:lstStyle/>
                    <a:p>
                      <a:r>
                        <a:rPr lang="en-US" sz="2800" dirty="0">
                          <a:solidFill>
                            <a:srgbClr val="000000"/>
                          </a:solidFill>
                        </a:rPr>
                        <a:t>GAS Cost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$394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$1681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(77%)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Reduction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6684400"/>
                  </a:ext>
                </a:extLst>
              </a:tr>
              <a:tr h="370840">
                <a:tc>
                  <a:txBody>
                    <a:bodyPr/>
                    <a:lstStyle/>
                    <a:p>
                      <a:r>
                        <a:rPr lang="en-US" sz="2800" dirty="0">
                          <a:solidFill>
                            <a:srgbClr val="000000"/>
                          </a:solidFill>
                        </a:rPr>
                        <a:t>ELECTRIC Cost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$2047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$1472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39%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Increase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1687004"/>
                  </a:ext>
                </a:extLst>
              </a:tr>
              <a:tr h="370840">
                <a:tc>
                  <a:txBody>
                    <a:bodyPr/>
                    <a:lstStyle/>
                    <a:p>
                      <a:r>
                        <a:rPr lang="en-US" sz="2800" dirty="0">
                          <a:solidFill>
                            <a:srgbClr val="000000"/>
                          </a:solidFill>
                        </a:rPr>
                        <a:t>THERMS Gas Burned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201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1163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(83%)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39461873"/>
                  </a:ext>
                </a:extLst>
              </a:tr>
              <a:tr h="370840">
                <a:tc>
                  <a:txBody>
                    <a:bodyPr/>
                    <a:lstStyle/>
                    <a:p>
                      <a:r>
                        <a:rPr lang="en-US" sz="2800" dirty="0">
                          <a:solidFill>
                            <a:srgbClr val="000000"/>
                          </a:solidFill>
                        </a:rPr>
                        <a:t>TONS CO</a:t>
                      </a:r>
                      <a:r>
                        <a:rPr lang="en-US" sz="2800" baseline="-25000" dirty="0">
                          <a:solidFill>
                            <a:srgbClr val="000000"/>
                          </a:solidFill>
                        </a:rPr>
                        <a:t>2 </a:t>
                      </a:r>
                      <a:r>
                        <a:rPr lang="en-US" sz="2800" baseline="0" dirty="0">
                          <a:solidFill>
                            <a:srgbClr val="000000"/>
                          </a:solidFill>
                        </a:rPr>
                        <a:t> Emitted**</a:t>
                      </a:r>
                      <a:endParaRPr lang="en-US" sz="280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6.8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4000" dirty="0">
                          <a:solidFill>
                            <a:srgbClr val="FF0000"/>
                          </a:solidFill>
                        </a:rPr>
                        <a:t>(83%)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76901"/>
                  </a:ext>
                </a:extLst>
              </a:tr>
            </a:tbl>
          </a:graphicData>
        </a:graphic>
      </p:graphicFrame>
      <p:sp>
        <p:nvSpPr>
          <p:cNvPr id="7" name="TextBox 6">
            <a:extLst>
              <a:ext uri="{FF2B5EF4-FFF2-40B4-BE49-F238E27FC236}">
                <a16:creationId xmlns:a16="http://schemas.microsoft.com/office/drawing/2014/main" id="{B89EDF5A-69F7-7EE6-B92B-36D5A552473A}"/>
              </a:ext>
            </a:extLst>
          </p:cNvPr>
          <p:cNvSpPr txBox="1"/>
          <p:nvPr/>
        </p:nvSpPr>
        <p:spPr>
          <a:xfrm>
            <a:off x="3308479" y="1690966"/>
            <a:ext cx="97937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400" b="1" i="0" u="none" strike="noStrike" kern="0" cap="all" spc="0" normalizeH="0" baseline="0" noProof="0" dirty="0">
                <a:ln>
                  <a:noFill/>
                </a:ln>
                <a:solidFill>
                  <a:srgbClr val="000000"/>
                </a:solidFill>
                <a:effectLst/>
                <a:uLnTx/>
                <a:uFillTx/>
                <a:latin typeface="Helvetica"/>
                <a:ea typeface="+mn-ea"/>
                <a:cs typeface="Helvetica"/>
                <a:sym typeface="Helvetica"/>
              </a:rPr>
              <a:t>2022 ENERGY COSTS</a:t>
            </a:r>
          </a:p>
        </p:txBody>
      </p:sp>
      <p:sp>
        <p:nvSpPr>
          <p:cNvPr id="8" name="TextBox 7">
            <a:extLst>
              <a:ext uri="{FF2B5EF4-FFF2-40B4-BE49-F238E27FC236}">
                <a16:creationId xmlns:a16="http://schemas.microsoft.com/office/drawing/2014/main" id="{6BEEF544-F609-DDC7-AA1D-F981755D1709}"/>
              </a:ext>
            </a:extLst>
          </p:cNvPr>
          <p:cNvSpPr txBox="1"/>
          <p:nvPr/>
        </p:nvSpPr>
        <p:spPr>
          <a:xfrm>
            <a:off x="-484094" y="7087526"/>
            <a:ext cx="16740094"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t>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t>  </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Helvetica"/>
                <a:sym typeface="Arial"/>
              </a:rPr>
              <a:t>* 2022 Gas and electric costs include ALL uses for Miller household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t>2</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t>202</a:t>
            </a:r>
            <a:r>
              <a:rPr kumimoji="0" lang="en-US" sz="3200" b="1" i="0" u="none" strike="noStrike" kern="0" cap="none" spc="0" normalizeH="0" baseline="0" noProof="0" dirty="0">
                <a:ln>
                  <a:noFill/>
                </a:ln>
                <a:solidFill>
                  <a:srgbClr val="070809"/>
                </a:solidFill>
                <a:effectLst/>
                <a:uLnTx/>
                <a:uFillTx/>
                <a:latin typeface="Calibri" panose="020F0502020204030204" pitchFamily="34" charset="0"/>
                <a:ea typeface="Calibri" panose="020F0502020204030204" pitchFamily="34" charset="0"/>
                <a:cs typeface="Helvetica"/>
                <a:sym typeface="Arial"/>
              </a:rPr>
              <a:t>  * 2023 gas and electric costs and CO2 will be lowered by new heat pump water heater</a:t>
            </a:r>
            <a:b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b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t>         </a:t>
            </a:r>
            <a:r>
              <a:rPr kumimoji="0" lang="en-US" sz="3200" b="1" i="0" u="none" strike="noStrike" kern="0" cap="none" spc="0" normalizeH="0" baseline="0" noProof="0" dirty="0">
                <a:ln>
                  <a:noFill/>
                </a:ln>
                <a:solidFill>
                  <a:srgbClr val="070809"/>
                </a:solidFill>
                <a:effectLst/>
                <a:uLnTx/>
                <a:uFillTx/>
                <a:latin typeface="Calibri" panose="020F0502020204030204" pitchFamily="34" charset="0"/>
                <a:ea typeface="Calibri" panose="020F0502020204030204" pitchFamily="34" charset="0"/>
                <a:cs typeface="Helvetica"/>
                <a:sym typeface="Arial"/>
              </a:rPr>
              <a:t>*2024 electricity is 100% </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Helvetica"/>
                <a:sym typeface="Arial"/>
              </a:rPr>
              <a:t>clean AND 21% lower cost, supplied by nearby Community Solar</a:t>
            </a:r>
            <a:endParaRPr kumimoji="0" lang="en-US" sz="3200" b="1" i="0" u="none" strike="noStrike" kern="0" cap="all" spc="0" normalizeH="0" baseline="0" noProof="0" dirty="0">
              <a:ln>
                <a:noFill/>
              </a:ln>
              <a:solidFill>
                <a:srgbClr val="8DC63F"/>
              </a:solidFill>
              <a:effectLst/>
              <a:uLnTx/>
              <a:uFillTx/>
              <a:latin typeface="Helvetica"/>
              <a:ea typeface="+mn-ea"/>
              <a:cs typeface="Helvetica"/>
              <a:sym typeface="Helvetica"/>
            </a:endParaRPr>
          </a:p>
        </p:txBody>
      </p:sp>
    </p:spTree>
    <p:extLst>
      <p:ext uri="{BB962C8B-B14F-4D97-AF65-F5344CB8AC3E}">
        <p14:creationId xmlns:p14="http://schemas.microsoft.com/office/powerpoint/2010/main" val="150312603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A2871-EAE3-114B-CB20-061DA5A7FA77}"/>
              </a:ext>
            </a:extLst>
          </p:cNvPr>
          <p:cNvSpPr>
            <a:spLocks noGrp="1"/>
          </p:cNvSpPr>
          <p:nvPr>
            <p:ph type="title"/>
          </p:nvPr>
        </p:nvSpPr>
        <p:spPr>
          <a:xfrm>
            <a:off x="976898" y="461674"/>
            <a:ext cx="14302202" cy="924000"/>
          </a:xfrm>
        </p:spPr>
        <p:txBody>
          <a:bodyPr>
            <a:normAutofit fontScale="90000"/>
          </a:bodyPr>
          <a:lstStyle/>
          <a:p>
            <a:r>
              <a:rPr lang="en-US" dirty="0">
                <a:solidFill>
                  <a:srgbClr val="00B050"/>
                </a:solidFill>
              </a:rPr>
              <a:t>UUCMC REDUCTIONS IN CO</a:t>
            </a:r>
            <a:r>
              <a:rPr lang="en-US" baseline="-25000" dirty="0">
                <a:solidFill>
                  <a:srgbClr val="00B050"/>
                </a:solidFill>
              </a:rPr>
              <a:t>2</a:t>
            </a:r>
            <a:r>
              <a:rPr lang="en-US" dirty="0">
                <a:solidFill>
                  <a:srgbClr val="00B050"/>
                </a:solidFill>
              </a:rPr>
              <a:t> AND UTILITY BILL</a:t>
            </a:r>
          </a:p>
        </p:txBody>
      </p:sp>
      <p:sp>
        <p:nvSpPr>
          <p:cNvPr id="3" name="Text Placeholder 2">
            <a:extLst>
              <a:ext uri="{FF2B5EF4-FFF2-40B4-BE49-F238E27FC236}">
                <a16:creationId xmlns:a16="http://schemas.microsoft.com/office/drawing/2014/main" id="{AC723FEC-7D01-A678-705A-EE15CED847BD}"/>
              </a:ext>
            </a:extLst>
          </p:cNvPr>
          <p:cNvSpPr>
            <a:spLocks noGrp="1"/>
          </p:cNvSpPr>
          <p:nvPr>
            <p:ph type="body" idx="1"/>
          </p:nvPr>
        </p:nvSpPr>
        <p:spPr/>
        <p:txBody>
          <a:bodyPr/>
          <a:lstStyle/>
          <a:p>
            <a:pPr>
              <a:buFont typeface="Arial" panose="020B0604020202020204" pitchFamily="34" charset="0"/>
              <a:buChar char="•"/>
            </a:pPr>
            <a:r>
              <a:rPr lang="en-US" b="1" dirty="0"/>
              <a:t>2003 - 2019 insulated, sealed, LED bulbs, heat pump water heater,…</a:t>
            </a:r>
          </a:p>
          <a:p>
            <a:pPr>
              <a:buFont typeface="Arial" panose="020B0604020202020204" pitchFamily="34" charset="0"/>
              <a:buChar char="•"/>
            </a:pPr>
            <a:r>
              <a:rPr lang="en-US" b="1" dirty="0"/>
              <a:t>2021 - 2022 6 furnaces replaced with heat pumps; </a:t>
            </a:r>
            <a:br>
              <a:rPr lang="en-US" b="1" dirty="0"/>
            </a:br>
            <a:r>
              <a:rPr lang="en-US" b="1" dirty="0"/>
              <a:t>                    + installed large rooftop solar array</a:t>
            </a:r>
          </a:p>
        </p:txBody>
      </p:sp>
      <p:graphicFrame>
        <p:nvGraphicFramePr>
          <p:cNvPr id="10" name="Table 9">
            <a:extLst>
              <a:ext uri="{FF2B5EF4-FFF2-40B4-BE49-F238E27FC236}">
                <a16:creationId xmlns:a16="http://schemas.microsoft.com/office/drawing/2014/main" id="{EFE0A217-230F-6566-BB40-BCFEC889D314}"/>
              </a:ext>
            </a:extLst>
          </p:cNvPr>
          <p:cNvGraphicFramePr>
            <a:graphicFrameLocks noGrp="1"/>
          </p:cNvGraphicFramePr>
          <p:nvPr>
            <p:extLst>
              <p:ext uri="{D42A27DB-BD31-4B8C-83A1-F6EECF244321}">
                <p14:modId xmlns:p14="http://schemas.microsoft.com/office/powerpoint/2010/main" val="2563041189"/>
              </p:ext>
            </p:extLst>
          </p:nvPr>
        </p:nvGraphicFramePr>
        <p:xfrm>
          <a:off x="677332" y="3689361"/>
          <a:ext cx="14901333" cy="4825807"/>
        </p:xfrm>
        <a:graphic>
          <a:graphicData uri="http://schemas.openxmlformats.org/drawingml/2006/table">
            <a:tbl>
              <a:tblPr firstRow="1" firstCol="1" bandRow="1"/>
              <a:tblGrid>
                <a:gridCol w="1184719">
                  <a:extLst>
                    <a:ext uri="{9D8B030D-6E8A-4147-A177-3AD203B41FA5}">
                      <a16:colId xmlns:a16="http://schemas.microsoft.com/office/drawing/2014/main" val="2020726870"/>
                    </a:ext>
                  </a:extLst>
                </a:gridCol>
                <a:gridCol w="1512916">
                  <a:extLst>
                    <a:ext uri="{9D8B030D-6E8A-4147-A177-3AD203B41FA5}">
                      <a16:colId xmlns:a16="http://schemas.microsoft.com/office/drawing/2014/main" val="313449712"/>
                    </a:ext>
                  </a:extLst>
                </a:gridCol>
                <a:gridCol w="1679171">
                  <a:extLst>
                    <a:ext uri="{9D8B030D-6E8A-4147-A177-3AD203B41FA5}">
                      <a16:colId xmlns:a16="http://schemas.microsoft.com/office/drawing/2014/main" val="3770939960"/>
                    </a:ext>
                  </a:extLst>
                </a:gridCol>
                <a:gridCol w="1596044">
                  <a:extLst>
                    <a:ext uri="{9D8B030D-6E8A-4147-A177-3AD203B41FA5}">
                      <a16:colId xmlns:a16="http://schemas.microsoft.com/office/drawing/2014/main" val="2089662783"/>
                    </a:ext>
                  </a:extLst>
                </a:gridCol>
                <a:gridCol w="2222885">
                  <a:extLst>
                    <a:ext uri="{9D8B030D-6E8A-4147-A177-3AD203B41FA5}">
                      <a16:colId xmlns:a16="http://schemas.microsoft.com/office/drawing/2014/main" val="1626416481"/>
                    </a:ext>
                  </a:extLst>
                </a:gridCol>
                <a:gridCol w="2216111">
                  <a:extLst>
                    <a:ext uri="{9D8B030D-6E8A-4147-A177-3AD203B41FA5}">
                      <a16:colId xmlns:a16="http://schemas.microsoft.com/office/drawing/2014/main" val="2656059746"/>
                    </a:ext>
                  </a:extLst>
                </a:gridCol>
                <a:gridCol w="2277687">
                  <a:extLst>
                    <a:ext uri="{9D8B030D-6E8A-4147-A177-3AD203B41FA5}">
                      <a16:colId xmlns:a16="http://schemas.microsoft.com/office/drawing/2014/main" val="2692714486"/>
                    </a:ext>
                  </a:extLst>
                </a:gridCol>
                <a:gridCol w="2211800">
                  <a:extLst>
                    <a:ext uri="{9D8B030D-6E8A-4147-A177-3AD203B41FA5}">
                      <a16:colId xmlns:a16="http://schemas.microsoft.com/office/drawing/2014/main" val="2002036481"/>
                    </a:ext>
                  </a:extLst>
                </a:gridCol>
              </a:tblGrid>
              <a:tr h="1828800">
                <a:tc>
                  <a:txBody>
                    <a:bodyPr/>
                    <a:lstStyle/>
                    <a:p>
                      <a:pPr marL="0" marR="0" algn="ctr">
                        <a:lnSpc>
                          <a:spcPct val="107000"/>
                        </a:lnSpc>
                        <a:spcBef>
                          <a:spcPts val="0"/>
                        </a:spcBef>
                        <a:spcAft>
                          <a:spcPts val="0"/>
                        </a:spcAft>
                      </a:pPr>
                      <a:r>
                        <a:rPr lang="en-US" sz="36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YEAR</a:t>
                      </a:r>
                      <a:endParaRPr lang="en-US" sz="28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GAS</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CO</a:t>
                      </a:r>
                      <a:r>
                        <a:rPr lang="en-US" sz="2800" b="1" kern="100" baseline="-250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a:t>
                      </a: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Tons</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ELECTRIC CO</a:t>
                      </a:r>
                      <a:r>
                        <a:rPr lang="en-US" sz="2800" b="1" kern="100" baseline="-250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a:t>
                      </a: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Tons</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TOTAL CO</a:t>
                      </a:r>
                      <a:r>
                        <a:rPr lang="en-US" sz="2800" b="1" kern="100" baseline="-250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a:t>
                      </a: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Tons</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TOTAL CO</a:t>
                      </a:r>
                      <a:r>
                        <a:rPr lang="en-US" sz="3200" b="1" kern="100" baseline="-25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2</a:t>
                      </a: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REDUCTION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ELECTRIC</a:t>
                      </a:r>
                      <a:r>
                        <a:rPr lang="en-US" sz="2000" b="1"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kern="1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KwH</a:t>
                      </a: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from GRID</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TOTAL BILL GAS+ELECTRIC</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TOTAL BILL REDUCTION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5656625"/>
                  </a:ext>
                </a:extLst>
              </a:tr>
              <a:tr h="955610">
                <a:tc>
                  <a:txBody>
                    <a:bodyPr/>
                    <a:lstStyle/>
                    <a:p>
                      <a:pPr marL="0" marR="0" algn="ctr">
                        <a:lnSpc>
                          <a:spcPct val="107000"/>
                        </a:lnSpc>
                        <a:spcBef>
                          <a:spcPts val="0"/>
                        </a:spcBef>
                        <a:spcAft>
                          <a:spcPts val="0"/>
                        </a:spcAft>
                      </a:pPr>
                      <a:r>
                        <a:rPr lang="en-US" sz="36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2003</a:t>
                      </a:r>
                      <a:endParaRPr lang="en-US" sz="28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49</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21</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70</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72.4</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$22.1K</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584957"/>
                  </a:ext>
                </a:extLst>
              </a:tr>
              <a:tr h="955610">
                <a:tc>
                  <a:txBody>
                    <a:bodyPr/>
                    <a:lstStyle/>
                    <a:p>
                      <a:pPr marL="0" marR="0" algn="ctr">
                        <a:lnSpc>
                          <a:spcPct val="107000"/>
                        </a:lnSpc>
                        <a:spcBef>
                          <a:spcPts val="0"/>
                        </a:spcBef>
                        <a:spcAft>
                          <a:spcPts val="0"/>
                        </a:spcAft>
                      </a:pPr>
                      <a:r>
                        <a:rPr lang="en-US" sz="36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2019</a:t>
                      </a:r>
                      <a:endParaRPr lang="en-US" sz="28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26</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10</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36</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49%</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32.8</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$12.4K</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44%</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6515847"/>
                  </a:ext>
                </a:extLst>
              </a:tr>
              <a:tr h="1085183">
                <a:tc>
                  <a:txBody>
                    <a:bodyPr/>
                    <a:lstStyle/>
                    <a:p>
                      <a:pPr marL="0" marR="0" algn="ctr">
                        <a:lnSpc>
                          <a:spcPct val="107000"/>
                        </a:lnSpc>
                        <a:spcBef>
                          <a:spcPts val="0"/>
                        </a:spcBef>
                        <a:spcAft>
                          <a:spcPts val="0"/>
                        </a:spcAft>
                      </a:pPr>
                      <a:r>
                        <a:rPr lang="en-US" sz="36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2023 </a:t>
                      </a:r>
                      <a:r>
                        <a:rPr lang="en-US" sz="32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a:t>
                      </a:r>
                      <a:r>
                        <a:rPr lang="en-US" sz="3200" b="1" kern="1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est</a:t>
                      </a:r>
                      <a:r>
                        <a:rPr lang="en-US" sz="32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sz="28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13</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15</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8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79%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7.0</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$4.3K</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8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81%</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191513"/>
                  </a:ext>
                </a:extLst>
              </a:tr>
            </a:tbl>
          </a:graphicData>
        </a:graphic>
      </p:graphicFrame>
    </p:spTree>
    <p:extLst>
      <p:ext uri="{BB962C8B-B14F-4D97-AF65-F5344CB8AC3E}">
        <p14:creationId xmlns:p14="http://schemas.microsoft.com/office/powerpoint/2010/main" val="45477540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794631-2660-36FF-B952-00C871EB73DB}"/>
              </a:ext>
            </a:extLst>
          </p:cNvPr>
          <p:cNvPicPr>
            <a:picLocks noChangeAspect="1"/>
          </p:cNvPicPr>
          <p:nvPr/>
        </p:nvPicPr>
        <p:blipFill>
          <a:blip r:embed="rId3"/>
          <a:stretch>
            <a:fillRect/>
          </a:stretch>
        </p:blipFill>
        <p:spPr>
          <a:xfrm>
            <a:off x="355601" y="18591"/>
            <a:ext cx="15494000" cy="9077058"/>
          </a:xfrm>
          <a:prstGeom prst="rect">
            <a:avLst/>
          </a:prstGeom>
        </p:spPr>
      </p:pic>
    </p:spTree>
    <p:extLst>
      <p:ext uri="{BB962C8B-B14F-4D97-AF65-F5344CB8AC3E}">
        <p14:creationId xmlns:p14="http://schemas.microsoft.com/office/powerpoint/2010/main" val="326453298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ECAD5D-0592-BCEE-E5AA-20F8AEAC12EA}"/>
              </a:ext>
            </a:extLst>
          </p:cNvPr>
          <p:cNvPicPr>
            <a:picLocks noChangeAspect="1"/>
          </p:cNvPicPr>
          <p:nvPr/>
        </p:nvPicPr>
        <p:blipFill>
          <a:blip r:embed="rId3"/>
          <a:stretch>
            <a:fillRect/>
          </a:stretch>
        </p:blipFill>
        <p:spPr>
          <a:xfrm>
            <a:off x="254000" y="-82959"/>
            <a:ext cx="15883467" cy="9390003"/>
          </a:xfrm>
          <a:prstGeom prst="rect">
            <a:avLst/>
          </a:prstGeom>
        </p:spPr>
      </p:pic>
    </p:spTree>
    <p:extLst>
      <p:ext uri="{BB962C8B-B14F-4D97-AF65-F5344CB8AC3E}">
        <p14:creationId xmlns:p14="http://schemas.microsoft.com/office/powerpoint/2010/main" val="95134689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ouse with a lawn and trees">
            <a:extLst>
              <a:ext uri="{FF2B5EF4-FFF2-40B4-BE49-F238E27FC236}">
                <a16:creationId xmlns:a16="http://schemas.microsoft.com/office/drawing/2014/main" id="{6838E54B-97C6-1433-C7DB-AB8737A008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210734"/>
            <a:ext cx="16408400" cy="11565467"/>
          </a:xfrm>
          <a:prstGeom prst="rect">
            <a:avLst/>
          </a:prstGeom>
        </p:spPr>
      </p:pic>
    </p:spTree>
    <p:extLst>
      <p:ext uri="{BB962C8B-B14F-4D97-AF65-F5344CB8AC3E}">
        <p14:creationId xmlns:p14="http://schemas.microsoft.com/office/powerpoint/2010/main" val="67197604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few pipes and a large grey chimney&#10;&#10;Description automatically generated with medium confidence">
            <a:extLst>
              <a:ext uri="{FF2B5EF4-FFF2-40B4-BE49-F238E27FC236}">
                <a16:creationId xmlns:a16="http://schemas.microsoft.com/office/drawing/2014/main" id="{73F327E2-BFB7-6141-D09F-F3988D66D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29613" y="1232483"/>
            <a:ext cx="9859871" cy="7394903"/>
          </a:xfrm>
          <a:prstGeom prst="rect">
            <a:avLst/>
          </a:prstGeom>
        </p:spPr>
      </p:pic>
    </p:spTree>
    <p:extLst>
      <p:ext uri="{BB962C8B-B14F-4D97-AF65-F5344CB8AC3E}">
        <p14:creationId xmlns:p14="http://schemas.microsoft.com/office/powerpoint/2010/main" val="65113904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4619516" y="3144"/>
            <a:ext cx="2502204" cy="2354677"/>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649595" y="8044888"/>
            <a:ext cx="860491" cy="860491"/>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1248" y="7628144"/>
            <a:ext cx="3015953" cy="151585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D5116694-050A-8FD5-4760-0F3BD8739DE3}"/>
              </a:ext>
            </a:extLst>
          </p:cNvPr>
          <p:cNvGraphicFramePr>
            <a:graphicFrameLocks noGrp="1"/>
          </p:cNvGraphicFramePr>
          <p:nvPr>
            <p:extLst>
              <p:ext uri="{D42A27DB-BD31-4B8C-83A1-F6EECF244321}">
                <p14:modId xmlns:p14="http://schemas.microsoft.com/office/powerpoint/2010/main" val="27561004"/>
              </p:ext>
            </p:extLst>
          </p:nvPr>
        </p:nvGraphicFramePr>
        <p:xfrm>
          <a:off x="1188720" y="701040"/>
          <a:ext cx="14800350" cy="8268747"/>
        </p:xfrm>
        <a:graphic>
          <a:graphicData uri="http://schemas.openxmlformats.org/drawingml/2006/table">
            <a:tbl>
              <a:tblPr firstRow="1" firstCol="1" bandRow="1">
                <a:tableStyleId>{5940675A-B579-460E-94D1-54222C63F5DA}</a:tableStyleId>
              </a:tblPr>
              <a:tblGrid>
                <a:gridCol w="2540090">
                  <a:extLst>
                    <a:ext uri="{9D8B030D-6E8A-4147-A177-3AD203B41FA5}">
                      <a16:colId xmlns:a16="http://schemas.microsoft.com/office/drawing/2014/main" val="1859477796"/>
                    </a:ext>
                  </a:extLst>
                </a:gridCol>
                <a:gridCol w="12260260">
                  <a:extLst>
                    <a:ext uri="{9D8B030D-6E8A-4147-A177-3AD203B41FA5}">
                      <a16:colId xmlns:a16="http://schemas.microsoft.com/office/drawing/2014/main" val="1483996717"/>
                    </a:ext>
                  </a:extLst>
                </a:gridCol>
              </a:tblGrid>
              <a:tr h="721360">
                <a:tc gridSpan="2">
                  <a:txBody>
                    <a:bodyPr/>
                    <a:lstStyle/>
                    <a:p>
                      <a:pPr marL="0" marR="0">
                        <a:spcBef>
                          <a:spcPts val="0"/>
                        </a:spcBef>
                        <a:spcAft>
                          <a:spcPts val="0"/>
                        </a:spcAft>
                      </a:pPr>
                      <a:r>
                        <a:rPr lang="en-US" sz="2000" kern="100" dirty="0">
                          <a:effectLst/>
                        </a:rPr>
                        <a:t>Christopher </a:t>
                      </a:r>
                      <a:r>
                        <a:rPr lang="en-US" sz="2000" kern="100" dirty="0" err="1">
                          <a:effectLst/>
                        </a:rPr>
                        <a:t>Halasz</a:t>
                      </a:r>
                      <a:r>
                        <a:rPr lang="en-US" sz="2000" kern="100" dirty="0">
                          <a:effectLst/>
                        </a:rPr>
                        <a:t>, Comfort Advisor, </a:t>
                      </a:r>
                      <a:br>
                        <a:rPr lang="en-US" sz="2000" kern="100" dirty="0">
                          <a:effectLst/>
                        </a:rPr>
                      </a:br>
                      <a:r>
                        <a:rPr lang="en-US" sz="2000" kern="100" dirty="0">
                          <a:effectLst/>
                        </a:rPr>
                        <a:t>(July, 2023) (Amana products + Bosch)</a:t>
                      </a:r>
                      <a:endParaRPr lang="en-US" sz="2000" kern="100" dirty="0">
                        <a:effectLst/>
                        <a:latin typeface="Calibri" panose="020F0502020204030204" pitchFamily="34" charset="0"/>
                        <a:ea typeface="Aptos" panose="020B0004020202020204" pitchFamily="34" charset="0"/>
                      </a:endParaRPr>
                    </a:p>
                  </a:txBody>
                  <a:tcPr marL="125730" marR="125730" marT="0" marB="0"/>
                </a:tc>
                <a:tc hMerge="1">
                  <a:txBody>
                    <a:bodyPr/>
                    <a:lstStyle/>
                    <a:p>
                      <a:endParaRPr lang="en-US"/>
                    </a:p>
                  </a:txBody>
                  <a:tcPr/>
                </a:tc>
                <a:extLst>
                  <a:ext uri="{0D108BD9-81ED-4DB2-BD59-A6C34878D82A}">
                    <a16:rowId xmlns:a16="http://schemas.microsoft.com/office/drawing/2014/main" val="1380518675"/>
                  </a:ext>
                </a:extLst>
              </a:tr>
              <a:tr h="1760887">
                <a:tc>
                  <a:txBody>
                    <a:bodyPr/>
                    <a:lstStyle/>
                    <a:p>
                      <a:pPr marL="0" marR="0">
                        <a:spcBef>
                          <a:spcPts val="0"/>
                        </a:spcBef>
                        <a:spcAft>
                          <a:spcPts val="0"/>
                        </a:spcAft>
                      </a:pPr>
                      <a:r>
                        <a:rPr lang="en-US" sz="3600" b="1" kern="100" dirty="0">
                          <a:effectLst/>
                        </a:rPr>
                        <a:t>$21327</a:t>
                      </a:r>
                      <a:endParaRPr lang="en-US" sz="2400" b="1" kern="100" dirty="0">
                        <a:effectLst/>
                        <a:latin typeface="Calibri" panose="020F0502020204030204" pitchFamily="34" charset="0"/>
                        <a:ea typeface="Aptos" panose="020B0004020202020204" pitchFamily="34" charset="0"/>
                      </a:endParaRPr>
                    </a:p>
                  </a:txBody>
                  <a:tcPr marL="125730" marR="125730" marT="0" marB="0"/>
                </a:tc>
                <a:tc>
                  <a:txBody>
                    <a:bodyPr/>
                    <a:lstStyle/>
                    <a:p>
                      <a:pPr marL="0" marR="0" algn="l">
                        <a:spcBef>
                          <a:spcPts val="0"/>
                        </a:spcBef>
                        <a:spcAft>
                          <a:spcPts val="0"/>
                        </a:spcAft>
                      </a:pPr>
                      <a:r>
                        <a:rPr lang="en-US" sz="3600" b="1" kern="100" dirty="0">
                          <a:effectLst/>
                        </a:rPr>
                        <a:t>3 ton 17.2 SEER2 2 stage AC + 96% variable speed gas furnace</a:t>
                      </a:r>
                      <a:endParaRPr lang="en-US" sz="2400" b="1" kern="100" dirty="0">
                        <a:effectLst/>
                        <a:latin typeface="Calibri" panose="020F0502020204030204" pitchFamily="34" charset="0"/>
                        <a:ea typeface="Aptos" panose="020B0004020202020204" pitchFamily="34" charset="0"/>
                      </a:endParaRPr>
                    </a:p>
                  </a:txBody>
                  <a:tcPr marL="125730" marR="125730" marT="0" marB="0"/>
                </a:tc>
                <a:extLst>
                  <a:ext uri="{0D108BD9-81ED-4DB2-BD59-A6C34878D82A}">
                    <a16:rowId xmlns:a16="http://schemas.microsoft.com/office/drawing/2014/main" val="2663020304"/>
                  </a:ext>
                </a:extLst>
              </a:tr>
              <a:tr h="1760887">
                <a:tc>
                  <a:txBody>
                    <a:bodyPr/>
                    <a:lstStyle/>
                    <a:p>
                      <a:pPr marL="0" marR="0">
                        <a:spcBef>
                          <a:spcPts val="0"/>
                        </a:spcBef>
                        <a:spcAft>
                          <a:spcPts val="0"/>
                        </a:spcAft>
                      </a:pPr>
                      <a:r>
                        <a:rPr lang="en-US" sz="3600" b="1" kern="100">
                          <a:effectLst/>
                        </a:rPr>
                        <a:t>$20178</a:t>
                      </a:r>
                      <a:endParaRPr lang="en-US" sz="2400" b="1" kern="100">
                        <a:effectLst/>
                        <a:latin typeface="Calibri" panose="020F0502020204030204" pitchFamily="34" charset="0"/>
                        <a:ea typeface="Aptos" panose="020B0004020202020204" pitchFamily="34" charset="0"/>
                      </a:endParaRPr>
                    </a:p>
                  </a:txBody>
                  <a:tcPr marL="125730" marR="125730" marT="0" marB="0"/>
                </a:tc>
                <a:tc>
                  <a:txBody>
                    <a:bodyPr/>
                    <a:lstStyle/>
                    <a:p>
                      <a:pPr marL="0" marR="0" algn="l">
                        <a:spcBef>
                          <a:spcPts val="0"/>
                        </a:spcBef>
                        <a:spcAft>
                          <a:spcPts val="0"/>
                        </a:spcAft>
                      </a:pPr>
                      <a:r>
                        <a:rPr lang="en-US" sz="3600" b="1" kern="100" dirty="0">
                          <a:effectLst/>
                        </a:rPr>
                        <a:t>3 ton 15.2 SEER2 1 stage AC + 96%  variable speed Furnace</a:t>
                      </a:r>
                      <a:endParaRPr lang="en-US" sz="2400" b="1" kern="100" dirty="0">
                        <a:effectLst/>
                        <a:latin typeface="Calibri" panose="020F0502020204030204" pitchFamily="34" charset="0"/>
                        <a:ea typeface="Aptos" panose="020B0004020202020204" pitchFamily="34" charset="0"/>
                      </a:endParaRPr>
                    </a:p>
                  </a:txBody>
                  <a:tcPr marL="125730" marR="125730" marT="0" marB="0"/>
                </a:tc>
                <a:extLst>
                  <a:ext uri="{0D108BD9-81ED-4DB2-BD59-A6C34878D82A}">
                    <a16:rowId xmlns:a16="http://schemas.microsoft.com/office/drawing/2014/main" val="3801152821"/>
                  </a:ext>
                </a:extLst>
              </a:tr>
              <a:tr h="935471">
                <a:tc>
                  <a:txBody>
                    <a:bodyPr/>
                    <a:lstStyle/>
                    <a:p>
                      <a:pPr marL="0" marR="0">
                        <a:spcBef>
                          <a:spcPts val="0"/>
                        </a:spcBef>
                        <a:spcAft>
                          <a:spcPts val="0"/>
                        </a:spcAft>
                      </a:pPr>
                      <a:r>
                        <a:rPr lang="en-US" sz="3600" b="1" kern="100">
                          <a:effectLst/>
                        </a:rPr>
                        <a:t>$16628</a:t>
                      </a:r>
                      <a:endParaRPr lang="en-US" sz="2400" b="1" kern="100">
                        <a:effectLst/>
                        <a:latin typeface="Calibri" panose="020F0502020204030204" pitchFamily="34" charset="0"/>
                        <a:ea typeface="Aptos" panose="020B0004020202020204" pitchFamily="34" charset="0"/>
                      </a:endParaRPr>
                    </a:p>
                  </a:txBody>
                  <a:tcPr marL="125730" marR="125730" marT="0" marB="0"/>
                </a:tc>
                <a:tc>
                  <a:txBody>
                    <a:bodyPr/>
                    <a:lstStyle/>
                    <a:p>
                      <a:pPr marL="0" marR="0" algn="l">
                        <a:spcBef>
                          <a:spcPts val="0"/>
                        </a:spcBef>
                        <a:spcAft>
                          <a:spcPts val="0"/>
                        </a:spcAft>
                      </a:pPr>
                      <a:r>
                        <a:rPr lang="en-US" sz="3600" b="1" kern="100" dirty="0">
                          <a:effectLst/>
                        </a:rPr>
                        <a:t>3 ton 17.2 SEER2 AC + 80% 2-stage furnace</a:t>
                      </a:r>
                      <a:endParaRPr lang="en-US" sz="2400" b="1" kern="100" dirty="0">
                        <a:effectLst/>
                        <a:latin typeface="Calibri" panose="020F0502020204030204" pitchFamily="34" charset="0"/>
                        <a:ea typeface="Aptos" panose="020B0004020202020204" pitchFamily="34" charset="0"/>
                      </a:endParaRPr>
                    </a:p>
                  </a:txBody>
                  <a:tcPr marL="125730" marR="125730" marT="0" marB="0"/>
                </a:tc>
                <a:extLst>
                  <a:ext uri="{0D108BD9-81ED-4DB2-BD59-A6C34878D82A}">
                    <a16:rowId xmlns:a16="http://schemas.microsoft.com/office/drawing/2014/main" val="3787272522"/>
                  </a:ext>
                </a:extLst>
              </a:tr>
              <a:tr h="935471">
                <a:tc>
                  <a:txBody>
                    <a:bodyPr/>
                    <a:lstStyle/>
                    <a:p>
                      <a:pPr marL="0" marR="0">
                        <a:spcBef>
                          <a:spcPts val="0"/>
                        </a:spcBef>
                        <a:spcAft>
                          <a:spcPts val="0"/>
                        </a:spcAft>
                      </a:pPr>
                      <a:r>
                        <a:rPr lang="en-US" sz="3600" b="1" kern="100">
                          <a:effectLst/>
                        </a:rPr>
                        <a:t>$15646</a:t>
                      </a:r>
                      <a:endParaRPr lang="en-US" sz="2400" b="1" kern="100">
                        <a:effectLst/>
                        <a:latin typeface="Calibri" panose="020F0502020204030204" pitchFamily="34" charset="0"/>
                        <a:ea typeface="Aptos" panose="020B0004020202020204" pitchFamily="34" charset="0"/>
                      </a:endParaRPr>
                    </a:p>
                  </a:txBody>
                  <a:tcPr marL="125730" marR="125730" marT="0" marB="0"/>
                </a:tc>
                <a:tc>
                  <a:txBody>
                    <a:bodyPr/>
                    <a:lstStyle/>
                    <a:p>
                      <a:pPr marL="0" marR="0" algn="l">
                        <a:spcBef>
                          <a:spcPts val="0"/>
                        </a:spcBef>
                        <a:spcAft>
                          <a:spcPts val="0"/>
                        </a:spcAft>
                      </a:pPr>
                      <a:r>
                        <a:rPr lang="en-US" sz="3600" b="1" kern="100" dirty="0">
                          <a:effectLst/>
                        </a:rPr>
                        <a:t>3 ton 15.2 SEER2 AC + 80% 2 stage  furnace</a:t>
                      </a:r>
                      <a:endParaRPr lang="en-US" sz="2400" b="1" kern="100" dirty="0">
                        <a:effectLst/>
                        <a:latin typeface="Calibri" panose="020F0502020204030204" pitchFamily="34" charset="0"/>
                        <a:ea typeface="Aptos" panose="020B0004020202020204" pitchFamily="34" charset="0"/>
                      </a:endParaRPr>
                    </a:p>
                  </a:txBody>
                  <a:tcPr marL="125730" marR="125730" marT="0" marB="0"/>
                </a:tc>
                <a:extLst>
                  <a:ext uri="{0D108BD9-81ED-4DB2-BD59-A6C34878D82A}">
                    <a16:rowId xmlns:a16="http://schemas.microsoft.com/office/drawing/2014/main" val="2624311212"/>
                  </a:ext>
                </a:extLst>
              </a:tr>
              <a:tr h="935471">
                <a:tc>
                  <a:txBody>
                    <a:bodyPr/>
                    <a:lstStyle/>
                    <a:p>
                      <a:pPr marL="0" marR="0">
                        <a:spcBef>
                          <a:spcPts val="0"/>
                        </a:spcBef>
                        <a:spcAft>
                          <a:spcPts val="0"/>
                        </a:spcAft>
                      </a:pPr>
                      <a:r>
                        <a:rPr lang="en-US" sz="3600" b="1" kern="100" dirty="0">
                          <a:effectLst/>
                        </a:rPr>
                        <a:t>$12669</a:t>
                      </a:r>
                      <a:endParaRPr lang="en-US" sz="2400" b="1" kern="100" dirty="0">
                        <a:effectLst/>
                        <a:latin typeface="Calibri" panose="020F0502020204030204" pitchFamily="34" charset="0"/>
                        <a:ea typeface="Aptos" panose="020B0004020202020204" pitchFamily="34" charset="0"/>
                      </a:endParaRPr>
                    </a:p>
                  </a:txBody>
                  <a:tcPr marL="125730" marR="125730" marT="0" marB="0"/>
                </a:tc>
                <a:tc>
                  <a:txBody>
                    <a:bodyPr/>
                    <a:lstStyle/>
                    <a:p>
                      <a:pPr marL="0" marR="0" algn="l">
                        <a:spcBef>
                          <a:spcPts val="0"/>
                        </a:spcBef>
                        <a:spcAft>
                          <a:spcPts val="0"/>
                        </a:spcAft>
                      </a:pPr>
                      <a:r>
                        <a:rPr lang="en-US" sz="3600" b="1" kern="100" dirty="0">
                          <a:effectLst/>
                        </a:rPr>
                        <a:t>3 ton  13.4 SEER2 AC + 80% 1 stage furnace</a:t>
                      </a:r>
                      <a:endParaRPr lang="en-US" sz="2400" b="1" kern="100" dirty="0">
                        <a:effectLst/>
                        <a:latin typeface="Calibri" panose="020F0502020204030204" pitchFamily="34" charset="0"/>
                        <a:ea typeface="Aptos" panose="020B0004020202020204" pitchFamily="34" charset="0"/>
                      </a:endParaRPr>
                    </a:p>
                  </a:txBody>
                  <a:tcPr marL="125730" marR="125730" marT="0" marB="0"/>
                </a:tc>
                <a:extLst>
                  <a:ext uri="{0D108BD9-81ED-4DB2-BD59-A6C34878D82A}">
                    <a16:rowId xmlns:a16="http://schemas.microsoft.com/office/drawing/2014/main" val="3527447748"/>
                  </a:ext>
                </a:extLst>
              </a:tr>
              <a:tr h="935471">
                <a:tc>
                  <a:txBody>
                    <a:bodyPr/>
                    <a:lstStyle/>
                    <a:p>
                      <a:pPr marL="0" marR="0">
                        <a:spcBef>
                          <a:spcPts val="0"/>
                        </a:spcBef>
                        <a:spcAft>
                          <a:spcPts val="0"/>
                        </a:spcAft>
                      </a:pPr>
                      <a:r>
                        <a:rPr lang="en-US" sz="4000" b="1" kern="100" dirty="0">
                          <a:effectLst/>
                          <a:latin typeface="Calibri" panose="020F0502020204030204" pitchFamily="34" charset="0"/>
                          <a:ea typeface="Aptos" panose="020B0004020202020204" pitchFamily="34" charset="0"/>
                        </a:rPr>
                        <a:t>$2200</a:t>
                      </a:r>
                    </a:p>
                  </a:txBody>
                  <a:tcPr marL="125730" marR="125730" marT="0" marB="0"/>
                </a:tc>
                <a:tc>
                  <a:txBody>
                    <a:bodyPr/>
                    <a:lstStyle/>
                    <a:p>
                      <a:pPr marL="0" marR="0" algn="l">
                        <a:spcBef>
                          <a:spcPts val="0"/>
                        </a:spcBef>
                        <a:spcAft>
                          <a:spcPts val="0"/>
                        </a:spcAft>
                      </a:pPr>
                      <a:r>
                        <a:rPr lang="en-US" sz="4000" b="1" i="0" u="none" strike="noStrike" cap="none" spc="0" baseline="0" dirty="0">
                          <a:solidFill>
                            <a:schemeClr val="tx1"/>
                          </a:solidFill>
                          <a:effectLst/>
                          <a:uFillTx/>
                          <a:latin typeface="+mn-lt"/>
                          <a:ea typeface="+mn-ea"/>
                          <a:cs typeface="+mn-cs"/>
                          <a:sym typeface="Arial"/>
                        </a:rPr>
                        <a:t>Bosch Heat Pump w/inverter (“works in weather conditions under 35 degrees”)</a:t>
                      </a:r>
                      <a:endParaRPr lang="en-US" sz="3200" b="1" kern="100" dirty="0">
                        <a:effectLst/>
                        <a:latin typeface="Calibri" panose="020F0502020204030204" pitchFamily="34" charset="0"/>
                        <a:ea typeface="Aptos" panose="020B0004020202020204" pitchFamily="34" charset="0"/>
                      </a:endParaRPr>
                    </a:p>
                  </a:txBody>
                  <a:tcPr marL="125730" marR="125730" marT="0" marB="0"/>
                </a:tc>
                <a:extLst>
                  <a:ext uri="{0D108BD9-81ED-4DB2-BD59-A6C34878D82A}">
                    <a16:rowId xmlns:a16="http://schemas.microsoft.com/office/drawing/2014/main" val="2078441664"/>
                  </a:ext>
                </a:extLst>
              </a:tr>
            </a:tbl>
          </a:graphicData>
        </a:graphic>
      </p:graphicFrame>
    </p:spTree>
    <p:extLst>
      <p:ext uri="{BB962C8B-B14F-4D97-AF65-F5344CB8AC3E}">
        <p14:creationId xmlns:p14="http://schemas.microsoft.com/office/powerpoint/2010/main" val="2930705399"/>
      </p:ext>
    </p:extLst>
  </p:cSld>
  <p:clrMapOvr>
    <a:overrideClrMapping bg1="lt1" tx1="dk1" bg2="lt2" tx2="dk2" accent1="accent1" accent2="accent2" accent3="accent3" accent4="accent4" accent5="accent5" accent6="accent6" hlink="hlink" folHlink="folHlink"/>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4619516" y="3144"/>
            <a:ext cx="2502204" cy="2354677"/>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649595" y="8044888"/>
            <a:ext cx="860491" cy="860491"/>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1248" y="7628144"/>
            <a:ext cx="3015953" cy="151585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D5116694-050A-8FD5-4760-0F3BD8739DE3}"/>
              </a:ext>
            </a:extLst>
          </p:cNvPr>
          <p:cNvGraphicFramePr>
            <a:graphicFrameLocks noGrp="1"/>
          </p:cNvGraphicFramePr>
          <p:nvPr>
            <p:extLst>
              <p:ext uri="{D42A27DB-BD31-4B8C-83A1-F6EECF244321}">
                <p14:modId xmlns:p14="http://schemas.microsoft.com/office/powerpoint/2010/main" val="561429222"/>
              </p:ext>
            </p:extLst>
          </p:nvPr>
        </p:nvGraphicFramePr>
        <p:xfrm>
          <a:off x="1188720" y="1066800"/>
          <a:ext cx="14800350" cy="753137"/>
        </p:xfrm>
        <a:graphic>
          <a:graphicData uri="http://schemas.openxmlformats.org/drawingml/2006/table">
            <a:tbl>
              <a:tblPr firstRow="1" firstCol="1" bandRow="1">
                <a:tableStyleId>{5940675A-B579-460E-94D1-54222C63F5DA}</a:tableStyleId>
              </a:tblPr>
              <a:tblGrid>
                <a:gridCol w="14800350">
                  <a:extLst>
                    <a:ext uri="{9D8B030D-6E8A-4147-A177-3AD203B41FA5}">
                      <a16:colId xmlns:a16="http://schemas.microsoft.com/office/drawing/2014/main" val="1859477796"/>
                    </a:ext>
                  </a:extLst>
                </a:gridCol>
              </a:tblGrid>
              <a:tr h="753137">
                <a:tc>
                  <a:txBody>
                    <a:bodyPr/>
                    <a:lstStyle/>
                    <a:p>
                      <a:pPr marL="0" marR="0">
                        <a:spcBef>
                          <a:spcPts val="0"/>
                        </a:spcBef>
                        <a:spcAft>
                          <a:spcPts val="0"/>
                        </a:spcAft>
                      </a:pPr>
                      <a:r>
                        <a:rPr lang="en-US" sz="2000" kern="100" dirty="0">
                          <a:effectLst/>
                        </a:rPr>
                        <a:t>Christopher </a:t>
                      </a:r>
                      <a:r>
                        <a:rPr lang="en-US" sz="2000" kern="100" dirty="0" err="1">
                          <a:effectLst/>
                        </a:rPr>
                        <a:t>Halasz</a:t>
                      </a:r>
                      <a:r>
                        <a:rPr lang="en-US" sz="2000" kern="100" dirty="0">
                          <a:effectLst/>
                        </a:rPr>
                        <a:t>, Comfort Advisor, </a:t>
                      </a:r>
                      <a:br>
                        <a:rPr lang="en-US" sz="2000" kern="100" dirty="0">
                          <a:effectLst/>
                        </a:rPr>
                      </a:br>
                      <a:r>
                        <a:rPr lang="en-US" sz="2000" kern="100" dirty="0">
                          <a:effectLst/>
                        </a:rPr>
                        <a:t>(July, 2023) (Amana products + Bosch)</a:t>
                      </a:r>
                      <a:endParaRPr lang="en-US" sz="2000" kern="100" dirty="0">
                        <a:effectLst/>
                        <a:latin typeface="Calibri" panose="020F0502020204030204" pitchFamily="34" charset="0"/>
                        <a:ea typeface="Aptos" panose="020B0004020202020204" pitchFamily="34" charset="0"/>
                      </a:endParaRPr>
                    </a:p>
                  </a:txBody>
                  <a:tcPr marL="125730" marR="125730" marT="0" marB="0"/>
                </a:tc>
                <a:extLst>
                  <a:ext uri="{0D108BD9-81ED-4DB2-BD59-A6C34878D82A}">
                    <a16:rowId xmlns:a16="http://schemas.microsoft.com/office/drawing/2014/main" val="1380518675"/>
                  </a:ext>
                </a:extLst>
              </a:tr>
            </a:tbl>
          </a:graphicData>
        </a:graphic>
      </p:graphicFrame>
      <p:graphicFrame>
        <p:nvGraphicFramePr>
          <p:cNvPr id="4" name="Table 3">
            <a:extLst>
              <a:ext uri="{FF2B5EF4-FFF2-40B4-BE49-F238E27FC236}">
                <a16:creationId xmlns:a16="http://schemas.microsoft.com/office/drawing/2014/main" id="{C70F3803-B5B3-B1F3-C4B9-21F01B814AA7}"/>
              </a:ext>
            </a:extLst>
          </p:cNvPr>
          <p:cNvGraphicFramePr>
            <a:graphicFrameLocks noGrp="1"/>
          </p:cNvGraphicFramePr>
          <p:nvPr>
            <p:extLst>
              <p:ext uri="{D42A27DB-BD31-4B8C-83A1-F6EECF244321}">
                <p14:modId xmlns:p14="http://schemas.microsoft.com/office/powerpoint/2010/main" val="1620869991"/>
              </p:ext>
            </p:extLst>
          </p:nvPr>
        </p:nvGraphicFramePr>
        <p:xfrm>
          <a:off x="1188720" y="2426236"/>
          <a:ext cx="14508480" cy="6169124"/>
        </p:xfrm>
        <a:graphic>
          <a:graphicData uri="http://schemas.openxmlformats.org/drawingml/2006/table">
            <a:tbl>
              <a:tblPr firstRow="1" firstCol="1" bandRow="1">
                <a:tableStyleId>{5940675A-B579-460E-94D1-54222C63F5DA}</a:tableStyleId>
              </a:tblPr>
              <a:tblGrid>
                <a:gridCol w="1968137">
                  <a:extLst>
                    <a:ext uri="{9D8B030D-6E8A-4147-A177-3AD203B41FA5}">
                      <a16:colId xmlns:a16="http://schemas.microsoft.com/office/drawing/2014/main" val="630955174"/>
                    </a:ext>
                  </a:extLst>
                </a:gridCol>
                <a:gridCol w="12540343">
                  <a:extLst>
                    <a:ext uri="{9D8B030D-6E8A-4147-A177-3AD203B41FA5}">
                      <a16:colId xmlns:a16="http://schemas.microsoft.com/office/drawing/2014/main" val="1218311363"/>
                    </a:ext>
                  </a:extLst>
                </a:gridCol>
              </a:tblGrid>
              <a:tr h="881303">
                <a:tc>
                  <a:txBody>
                    <a:bodyPr/>
                    <a:lstStyle/>
                    <a:p>
                      <a:pPr marL="0" marR="0" algn="l">
                        <a:spcBef>
                          <a:spcPts val="0"/>
                        </a:spcBef>
                        <a:spcAft>
                          <a:spcPts val="0"/>
                        </a:spcAft>
                      </a:pPr>
                      <a:r>
                        <a:rPr lang="en-US" sz="4000" b="1" kern="100" dirty="0">
                          <a:effectLst/>
                        </a:rPr>
                        <a:t> </a:t>
                      </a:r>
                      <a:endParaRPr lang="en-US" sz="2400" b="1" kern="100" dirty="0">
                        <a:effectLst/>
                        <a:latin typeface="Calibri" panose="020F0502020204030204" pitchFamily="34" charset="0"/>
                        <a:ea typeface="Aptos" panose="020B0004020202020204" pitchFamily="34" charset="0"/>
                      </a:endParaRPr>
                    </a:p>
                  </a:txBody>
                  <a:tcPr marL="68580" marR="68580" marT="0" marB="0"/>
                </a:tc>
                <a:tc>
                  <a:txBody>
                    <a:bodyPr/>
                    <a:lstStyle/>
                    <a:p>
                      <a:pPr marL="0" marR="0" algn="l">
                        <a:spcBef>
                          <a:spcPts val="0"/>
                        </a:spcBef>
                        <a:spcAft>
                          <a:spcPts val="0"/>
                        </a:spcAft>
                      </a:pPr>
                      <a:r>
                        <a:rPr lang="en-US" sz="4000" b="1" kern="100" dirty="0">
                          <a:effectLst/>
                        </a:rPr>
                        <a:t>Amana HEAT PUMPS:</a:t>
                      </a:r>
                      <a:endParaRPr lang="en-US" sz="2400" b="1" kern="100" dirty="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4149094103"/>
                  </a:ext>
                </a:extLst>
              </a:tr>
              <a:tr h="1762607">
                <a:tc>
                  <a:txBody>
                    <a:bodyPr/>
                    <a:lstStyle/>
                    <a:p>
                      <a:pPr marL="0" marR="0" algn="l">
                        <a:spcBef>
                          <a:spcPts val="0"/>
                        </a:spcBef>
                        <a:spcAft>
                          <a:spcPts val="0"/>
                        </a:spcAft>
                      </a:pPr>
                      <a:r>
                        <a:rPr lang="en-US" sz="4000" b="1" kern="100">
                          <a:effectLst/>
                        </a:rPr>
                        <a:t>$16814</a:t>
                      </a:r>
                      <a:endParaRPr lang="en-US" sz="2400" b="1" kern="100">
                        <a:effectLst/>
                        <a:latin typeface="Calibri" panose="020F0502020204030204" pitchFamily="34" charset="0"/>
                        <a:ea typeface="Aptos" panose="020B0004020202020204" pitchFamily="34" charset="0"/>
                      </a:endParaRPr>
                    </a:p>
                  </a:txBody>
                  <a:tcPr marL="68580" marR="68580" marT="0" marB="0"/>
                </a:tc>
                <a:tc>
                  <a:txBody>
                    <a:bodyPr/>
                    <a:lstStyle/>
                    <a:p>
                      <a:pPr marL="0" marR="0" algn="l">
                        <a:spcBef>
                          <a:spcPts val="0"/>
                        </a:spcBef>
                        <a:spcAft>
                          <a:spcPts val="0"/>
                        </a:spcAft>
                      </a:pPr>
                      <a:r>
                        <a:rPr lang="en-US" sz="4000" b="1" kern="100" dirty="0">
                          <a:effectLst/>
                        </a:rPr>
                        <a:t>3.5 ton 15.2 SEER2 80K BTU 80% furnace/single stage</a:t>
                      </a:r>
                      <a:endParaRPr lang="en-US" sz="2400" b="1" kern="100" dirty="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3715682631"/>
                  </a:ext>
                </a:extLst>
              </a:tr>
              <a:tr h="1762607">
                <a:tc>
                  <a:txBody>
                    <a:bodyPr/>
                    <a:lstStyle/>
                    <a:p>
                      <a:pPr marL="0" marR="0" algn="l">
                        <a:spcBef>
                          <a:spcPts val="0"/>
                        </a:spcBef>
                        <a:spcAft>
                          <a:spcPts val="0"/>
                        </a:spcAft>
                      </a:pPr>
                      <a:r>
                        <a:rPr lang="en-US" sz="4000" b="1" kern="100">
                          <a:effectLst/>
                        </a:rPr>
                        <a:t>$21743 </a:t>
                      </a:r>
                      <a:endParaRPr lang="en-US" sz="2400" b="1" kern="100">
                        <a:effectLst/>
                        <a:latin typeface="Calibri" panose="020F0502020204030204" pitchFamily="34" charset="0"/>
                        <a:ea typeface="Aptos" panose="020B0004020202020204" pitchFamily="34" charset="0"/>
                      </a:endParaRPr>
                    </a:p>
                  </a:txBody>
                  <a:tcPr marL="68580" marR="68580" marT="0" marB="0"/>
                </a:tc>
                <a:tc>
                  <a:txBody>
                    <a:bodyPr/>
                    <a:lstStyle/>
                    <a:p>
                      <a:pPr marL="0" marR="0" algn="l">
                        <a:spcBef>
                          <a:spcPts val="0"/>
                        </a:spcBef>
                        <a:spcAft>
                          <a:spcPts val="0"/>
                        </a:spcAft>
                      </a:pPr>
                      <a:r>
                        <a:rPr lang="en-US" sz="4000" b="1" kern="100" dirty="0">
                          <a:effectLst/>
                        </a:rPr>
                        <a:t>3.5 ton  15.2 SEER2 + 80K BTU 96% 1 stage furnace</a:t>
                      </a:r>
                      <a:endParaRPr lang="en-US" sz="2400" b="1" kern="100" dirty="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3516066750"/>
                  </a:ext>
                </a:extLst>
              </a:tr>
              <a:tr h="1762607">
                <a:tc>
                  <a:txBody>
                    <a:bodyPr/>
                    <a:lstStyle/>
                    <a:p>
                      <a:pPr marL="0" marR="0" algn="l">
                        <a:spcBef>
                          <a:spcPts val="0"/>
                        </a:spcBef>
                        <a:spcAft>
                          <a:spcPts val="0"/>
                        </a:spcAft>
                      </a:pPr>
                      <a:r>
                        <a:rPr lang="en-US" sz="4000" b="1" kern="100">
                          <a:effectLst/>
                        </a:rPr>
                        <a:t>$1123</a:t>
                      </a:r>
                      <a:endParaRPr lang="en-US" sz="2400" b="1" kern="100">
                        <a:effectLst/>
                        <a:latin typeface="Calibri" panose="020F0502020204030204" pitchFamily="34" charset="0"/>
                        <a:ea typeface="Aptos" panose="020B0004020202020204" pitchFamily="34" charset="0"/>
                      </a:endParaRPr>
                    </a:p>
                  </a:txBody>
                  <a:tcPr marL="68580" marR="68580" marT="0" marB="0"/>
                </a:tc>
                <a:tc>
                  <a:txBody>
                    <a:bodyPr/>
                    <a:lstStyle/>
                    <a:p>
                      <a:pPr marL="0" marR="0" algn="l">
                        <a:spcBef>
                          <a:spcPts val="0"/>
                        </a:spcBef>
                        <a:spcAft>
                          <a:spcPts val="0"/>
                        </a:spcAft>
                      </a:pPr>
                      <a:r>
                        <a:rPr lang="en-US" sz="4000" b="1" kern="100" dirty="0">
                          <a:effectLst/>
                        </a:rPr>
                        <a:t>Heat strip  (for under 35 degree temps)</a:t>
                      </a:r>
                      <a:endParaRPr lang="en-US" sz="2400" b="1" kern="100" dirty="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3717088335"/>
                  </a:ext>
                </a:extLst>
              </a:tr>
            </a:tbl>
          </a:graphicData>
        </a:graphic>
      </p:graphicFrame>
    </p:spTree>
    <p:extLst>
      <p:ext uri="{BB962C8B-B14F-4D97-AF65-F5344CB8AC3E}">
        <p14:creationId xmlns:p14="http://schemas.microsoft.com/office/powerpoint/2010/main" val="1935339411"/>
      </p:ext>
    </p:extLst>
  </p:cSld>
  <p:clrMapOvr>
    <a:overrideClrMapping bg1="lt1" tx1="dk1" bg2="lt2" tx2="dk2" accent1="accent1" accent2="accent2" accent3="accent3" accent4="accent4" accent5="accent5" accent6="accent6" hlink="hlink" folHlink="folHlink"/>
  </p:clrMapOvr>
  <p:transition spd="med"/>
</p:sld>
</file>

<file path=ppt/theme/theme1.xml><?xml version="1.0" encoding="utf-8"?>
<a:theme xmlns:a="http://schemas.openxmlformats.org/drawingml/2006/main" name="12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8E0C"/>
        </a:solidFill>
        <a:ln w="25400" cap="flat">
          <a:noFill/>
          <a:miter lim="400000"/>
        </a:ln>
        <a:effectLst/>
        <a:sp3d/>
      </a:spPr>
      <a:bodyPr rot="0" spcFirstLastPara="1" vertOverflow="overflow" horzOverflow="overflow" vert="horz" wrap="square" lIns="38100" tIns="38100" rIns="38100" bIns="381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8E0C"/>
        </a:solidFill>
        <a:ln w="25400" cap="flat">
          <a:noFill/>
          <a:miter lim="400000"/>
        </a:ln>
        <a:effectLst/>
        <a:sp3d/>
      </a:spPr>
      <a:bodyPr rot="0" spcFirstLastPara="1" vertOverflow="overflow" horzOverflow="overflow" vert="horz" wrap="square" lIns="38100" tIns="38100" rIns="38100" bIns="381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18334</TotalTime>
  <Words>1736</Words>
  <Application>Microsoft Office PowerPoint</Application>
  <PresentationFormat>Custom</PresentationFormat>
  <Paragraphs>155</Paragraphs>
  <Slides>16</Slides>
  <Notes>15</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Helvetica</vt:lpstr>
      <vt:lpstr>Helvetica Light</vt:lpstr>
      <vt:lpstr>12_White</vt:lpstr>
      <vt:lpstr>White</vt:lpstr>
      <vt:lpstr>WELCOME to the 24th MONTHLY  BUILDING ELECTRIFICATION WEBINAR </vt:lpstr>
      <vt:lpstr>Electric Heat Costs Less, Pollutes Less</vt:lpstr>
      <vt:lpstr>UUCMC REDUCTIONS IN CO2 AND UTILITY BILL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 Miller</dc:creator>
  <cp:lastModifiedBy>Pat Miller</cp:lastModifiedBy>
  <cp:revision>59</cp:revision>
  <cp:lastPrinted>2023-09-30T03:18:19Z</cp:lastPrinted>
  <dcterms:modified xsi:type="dcterms:W3CDTF">2024-01-25T17:05:49Z</dcterms:modified>
</cp:coreProperties>
</file>